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gif" ContentType="video/unknown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37"/>
  </p:notesMasterIdLst>
  <p:handoutMasterIdLst>
    <p:handoutMasterId r:id="rId38"/>
  </p:handoutMasterIdLst>
  <p:sldIdLst>
    <p:sldId id="256" r:id="rId5"/>
    <p:sldId id="257" r:id="rId6"/>
    <p:sldId id="265" r:id="rId7"/>
    <p:sldId id="271" r:id="rId8"/>
    <p:sldId id="272" r:id="rId9"/>
    <p:sldId id="268" r:id="rId10"/>
    <p:sldId id="263" r:id="rId11"/>
    <p:sldId id="264" r:id="rId12"/>
    <p:sldId id="270" r:id="rId13"/>
    <p:sldId id="260" r:id="rId14"/>
    <p:sldId id="273" r:id="rId15"/>
    <p:sldId id="276" r:id="rId16"/>
    <p:sldId id="259" r:id="rId17"/>
    <p:sldId id="262" r:id="rId18"/>
    <p:sldId id="275" r:id="rId19"/>
    <p:sldId id="279" r:id="rId20"/>
    <p:sldId id="280" r:id="rId21"/>
    <p:sldId id="274" r:id="rId22"/>
    <p:sldId id="277" r:id="rId23"/>
    <p:sldId id="278" r:id="rId24"/>
    <p:sldId id="267" r:id="rId25"/>
    <p:sldId id="266" r:id="rId26"/>
    <p:sldId id="261" r:id="rId27"/>
    <p:sldId id="269" r:id="rId28"/>
    <p:sldId id="258" r:id="rId29"/>
    <p:sldId id="282" r:id="rId30"/>
    <p:sldId id="285" r:id="rId31"/>
    <p:sldId id="286" r:id="rId32"/>
    <p:sldId id="283" r:id="rId33"/>
    <p:sldId id="287" r:id="rId34"/>
    <p:sldId id="284" r:id="rId35"/>
    <p:sldId id="281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859C"/>
    <a:srgbClr val="4BACC6"/>
    <a:srgbClr val="7A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1" autoAdjust="0"/>
    <p:restoredTop sz="94624" autoAdjust="0"/>
  </p:normalViewPr>
  <p:slideViewPr>
    <p:cSldViewPr snapToGrid="0" snapToObjects="1">
      <p:cViewPr>
        <p:scale>
          <a:sx n="112" d="100"/>
          <a:sy n="112" d="100"/>
        </p:scale>
        <p:origin x="-464" y="-4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9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19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726C7B-401F-074E-BBD7-11B0B12A3CC6}" type="datetimeFigureOut">
              <a:rPr kumimoji="1" lang="ja-JP" altLang="en-US" smtClean="0"/>
              <a:t>2017/02/07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E4EC61-4347-C041-A3FE-3BB63162DA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08130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8.png>
</file>

<file path=ppt/media/image19.png>
</file>

<file path=ppt/media/image36.png>
</file>

<file path=ppt/media/image37.png>
</file>

<file path=ppt/media/image45.png>
</file>

<file path=ppt/media/image46.png>
</file>

<file path=ppt/media/image47.png>
</file>

<file path=ppt/media/image48.png>
</file>

<file path=ppt/media/image62.png>
</file>

<file path=ppt/media/image7.png>
</file>

<file path=ppt/media/media1.gif>
</file>

<file path=ppt/media/media2.gif>
</file>

<file path=ppt/media/media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8E0768-820A-AC4A-829E-56F2DBC22442}" type="datetimeFigureOut">
              <a:rPr kumimoji="1" lang="ja-JP" altLang="en-US" smtClean="0"/>
              <a:t>2017/02/07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6112E-DC85-B947-9A43-9B5FD94FF1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159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-6530" y="6576904"/>
            <a:ext cx="9180000" cy="306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-10079" y="-10080"/>
            <a:ext cx="9180000" cy="889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77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87309"/>
            <a:ext cx="8229600" cy="5244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+mn-ea"/>
                <a:ea typeface="+mn-ea"/>
              </a:defRPr>
            </a:lvl1pPr>
          </a:lstStyle>
          <a:p>
            <a:r>
              <a:rPr lang="en-US" altLang="ja-JP" dirty="0" smtClean="0"/>
              <a:t>2017/02/16 </a:t>
            </a:r>
            <a:r>
              <a:rPr lang="ja-JP" altLang="en-US" dirty="0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86984"/>
            <a:ext cx="2895600" cy="2675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+mn-ea"/>
                <a:ea typeface="+mn-ea"/>
                <a:cs typeface="ヒラギノ角ゴ Pro W3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800" b="1" i="0" u="none" kern="1200">
          <a:ln>
            <a:noFill/>
          </a:ln>
          <a:solidFill>
            <a:schemeClr val="bg1"/>
          </a:solidFill>
          <a:effectLst/>
          <a:latin typeface="+mj-e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5" Type="http://schemas.openxmlformats.org/officeDocument/2006/relationships/image" Target="../media/image25.emf"/><Relationship Id="rId6" Type="http://schemas.openxmlformats.org/officeDocument/2006/relationships/image" Target="../media/image26.emf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8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2.gif"/><Relationship Id="rId4" Type="http://schemas.openxmlformats.org/officeDocument/2006/relationships/video" Target="../media/media2.gif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7" Type="http://schemas.openxmlformats.org/officeDocument/2006/relationships/image" Target="../media/image37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Relationship Id="rId3" Type="http://schemas.openxmlformats.org/officeDocument/2006/relationships/image" Target="../media/image3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emf"/><Relationship Id="rId3" Type="http://schemas.openxmlformats.org/officeDocument/2006/relationships/image" Target="../media/image5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Relationship Id="rId3" Type="http://schemas.openxmlformats.org/officeDocument/2006/relationships/image" Target="../media/image5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Relationship Id="rId3" Type="http://schemas.openxmlformats.org/officeDocument/2006/relationships/image" Target="../media/image5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emf"/><Relationship Id="rId3" Type="http://schemas.openxmlformats.org/officeDocument/2006/relationships/image" Target="../media/image5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Relationship Id="rId3" Type="http://schemas.openxmlformats.org/officeDocument/2006/relationships/image" Target="../media/image61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2.png"/><Relationship Id="rId1" Type="http://schemas.microsoft.com/office/2007/relationships/media" Target="../media/media3.gif"/><Relationship Id="rId2" Type="http://schemas.openxmlformats.org/officeDocument/2006/relationships/video" Target="../media/media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巨大惑星の移動に伴う</a:t>
            </a:r>
            <a: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  <a:t/>
            </a:r>
            <a:b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</a:br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小天体の力学的進化</a:t>
            </a:r>
            <a:endParaRPr kumimoji="1" lang="ja-JP" altLang="en-US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774787"/>
          </a:xfrm>
        </p:spPr>
        <p:txBody>
          <a:bodyPr>
            <a:normAutofit/>
          </a:bodyPr>
          <a:lstStyle/>
          <a:p>
            <a:r>
              <a:rPr kumimoji="1" lang="ja-JP" altLang="en-US" dirty="0">
                <a:solidFill>
                  <a:schemeClr val="bg1">
                    <a:lumMod val="50000"/>
                  </a:schemeClr>
                </a:solidFill>
              </a:rPr>
              <a:t>共鳴現象から太陽</a:t>
            </a: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</a:rPr>
              <a:t>系の歴史を探る</a:t>
            </a:r>
            <a:endParaRPr kumimoji="1" lang="ja-JP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565389" y="4678428"/>
            <a:ext cx="4031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000" dirty="0" smtClean="0"/>
              <a:t>名古屋大学理学部物理学科４年</a:t>
            </a:r>
            <a:endParaRPr kumimoji="1" lang="en-US" altLang="ja-JP" sz="2000" dirty="0" smtClean="0"/>
          </a:p>
          <a:p>
            <a:pPr algn="ctr"/>
            <a:r>
              <a:rPr kumimoji="1" lang="ja-JP" altLang="en-US" sz="2000" dirty="0" smtClean="0"/>
              <a:t>理論宇宙物理学研究室　磯谷和秀</a:t>
            </a:r>
            <a:endParaRPr kumimoji="1" lang="en-US" altLang="ja-JP" sz="2000" dirty="0" smtClean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2947582" y="5552110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 smtClean="0"/>
              <a:t>指導教員　小林浩　助教授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443147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永年共鳴の位置</a:t>
            </a:r>
            <a:endParaRPr kumimoji="1" lang="ja-JP" altLang="en-US" dirty="0"/>
          </a:p>
        </p:txBody>
      </p:sp>
      <p:grpSp>
        <p:nvGrpSpPr>
          <p:cNvPr id="30" name="図形グループ 29"/>
          <p:cNvGrpSpPr/>
          <p:nvPr/>
        </p:nvGrpSpPr>
        <p:grpSpPr>
          <a:xfrm>
            <a:off x="339253" y="2204187"/>
            <a:ext cx="6005390" cy="4343166"/>
            <a:chOff x="339253" y="2086607"/>
            <a:chExt cx="6005390" cy="4343166"/>
          </a:xfrm>
        </p:grpSpPr>
        <p:pic>
          <p:nvPicPr>
            <p:cNvPr id="7" name="図 6" descr="PrecessionRate_logAB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481" y="2086607"/>
              <a:ext cx="5978162" cy="4197432"/>
            </a:xfrm>
            <a:prstGeom prst="rect">
              <a:avLst/>
            </a:prstGeom>
          </p:spPr>
        </p:pic>
        <p:sp>
          <p:nvSpPr>
            <p:cNvPr id="26" name="テキスト ボックス 25"/>
            <p:cNvSpPr txBox="1"/>
            <p:nvPr/>
          </p:nvSpPr>
          <p:spPr>
            <a:xfrm>
              <a:off x="2029275" y="6029663"/>
              <a:ext cx="2189066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kumimoji="1" lang="ja-JP" altLang="en-US" sz="2000" dirty="0" smtClean="0">
                  <a:latin typeface="+mn-ea"/>
                </a:rPr>
                <a:t>軌道長半径</a:t>
              </a:r>
              <a:r>
                <a:rPr kumimoji="1" lang="en-US" altLang="ja-JP" sz="2000" dirty="0" smtClean="0">
                  <a:latin typeface="+mn-ea"/>
                </a:rPr>
                <a:t> [AU]</a:t>
              </a:r>
              <a:endParaRPr kumimoji="1" lang="ja-JP" altLang="en-US" sz="2000" dirty="0">
                <a:latin typeface="+mn-ea"/>
              </a:endParaRPr>
            </a:p>
          </p:txBody>
        </p:sp>
        <p:sp>
          <p:nvSpPr>
            <p:cNvPr id="29" name="テキスト ボックス 28"/>
            <p:cNvSpPr txBox="1"/>
            <p:nvPr/>
          </p:nvSpPr>
          <p:spPr>
            <a:xfrm rot="16200000">
              <a:off x="-746448" y="3892902"/>
              <a:ext cx="2571512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 dirty="0" smtClean="0"/>
                <a:t>固有振動数</a:t>
              </a:r>
              <a:r>
                <a:rPr kumimoji="1" lang="en-US" altLang="ja-JP" sz="2000" dirty="0" smtClean="0"/>
                <a:t> [</a:t>
              </a:r>
              <a:r>
                <a:rPr kumimoji="1" lang="ja-JP" altLang="en-US" sz="2000" dirty="0" smtClean="0"/>
                <a:t>秒角</a:t>
              </a:r>
              <a:r>
                <a:rPr kumimoji="1" lang="en-US" altLang="ja-JP" sz="2000" dirty="0" smtClean="0"/>
                <a:t>/ </a:t>
              </a:r>
              <a:r>
                <a:rPr kumimoji="1" lang="ja-JP" altLang="en-US" sz="2000" dirty="0" smtClean="0"/>
                <a:t>年</a:t>
              </a:r>
              <a:r>
                <a:rPr kumimoji="1" lang="en-US" altLang="ja-JP" sz="2000" dirty="0" smtClean="0"/>
                <a:t>] </a:t>
              </a:r>
              <a:endParaRPr kumimoji="1" lang="ja-JP" altLang="en-US" sz="2000" dirty="0"/>
            </a:p>
          </p:txBody>
        </p:sp>
      </p:grpSp>
      <p:sp>
        <p:nvSpPr>
          <p:cNvPr id="8" name="テキスト ボックス 7"/>
          <p:cNvSpPr txBox="1"/>
          <p:nvPr/>
        </p:nvSpPr>
        <p:spPr>
          <a:xfrm>
            <a:off x="232835" y="948722"/>
            <a:ext cx="5482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永年摂動論によると</a:t>
            </a:r>
            <a:r>
              <a:rPr kumimoji="1" lang="ja-JP" altLang="en-US" sz="2400" dirty="0" smtClean="0"/>
              <a:t>４つの巨大惑星の</a:t>
            </a:r>
            <a:endParaRPr kumimoji="1" lang="ja-JP" altLang="en-US" sz="2400" dirty="0"/>
          </a:p>
        </p:txBody>
      </p:sp>
      <p:grpSp>
        <p:nvGrpSpPr>
          <p:cNvPr id="25" name="図形グループ 24"/>
          <p:cNvGrpSpPr/>
          <p:nvPr/>
        </p:nvGrpSpPr>
        <p:grpSpPr>
          <a:xfrm>
            <a:off x="400500" y="1469386"/>
            <a:ext cx="8743499" cy="830997"/>
            <a:chOff x="457200" y="1736068"/>
            <a:chExt cx="8743499" cy="830997"/>
          </a:xfrm>
        </p:grpSpPr>
        <p:sp>
          <p:nvSpPr>
            <p:cNvPr id="9" name="テキスト ボックス 8"/>
            <p:cNvSpPr txBox="1"/>
            <p:nvPr/>
          </p:nvSpPr>
          <p:spPr>
            <a:xfrm>
              <a:off x="3722042" y="1736068"/>
              <a:ext cx="54786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/>
                <a:t>それぞれの惑星の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質量</a:t>
              </a:r>
              <a:r>
                <a:rPr kumimoji="1" lang="ja-JP" altLang="en-US" sz="2400" dirty="0" smtClean="0"/>
                <a:t>と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軌道</a:t>
              </a:r>
              <a:r>
                <a:rPr kumimoji="1" lang="ja-JP" altLang="en-US" sz="2400" b="1" dirty="0">
                  <a:solidFill>
                    <a:srgbClr val="31859C"/>
                  </a:solidFill>
                </a:rPr>
                <a:t>長半径</a:t>
              </a:r>
              <a:r>
                <a:rPr kumimoji="1" lang="ja-JP" altLang="en-US" sz="2400" dirty="0"/>
                <a:t>の</a:t>
              </a:r>
              <a:r>
                <a:rPr kumimoji="1" lang="ja-JP" altLang="en-US" sz="2400" dirty="0" smtClean="0"/>
                <a:t>比のみで一意に決まる（</a:t>
              </a:r>
              <a:r>
                <a:rPr kumimoji="1" lang="ja-JP" altLang="en-US" sz="2400" dirty="0" smtClean="0"/>
                <a:t>固有</a:t>
              </a:r>
              <a:r>
                <a:rPr kumimoji="1" lang="ja-JP" altLang="en-US" sz="2400" dirty="0" smtClean="0"/>
                <a:t>振動数</a:t>
              </a:r>
              <a:r>
                <a:rPr kumimoji="1" lang="ja-JP" altLang="en-US" sz="2400" dirty="0" smtClean="0"/>
                <a:t>）</a:t>
              </a:r>
              <a:endParaRPr kumimoji="1" lang="ja-JP" altLang="en-US" sz="2400" dirty="0"/>
            </a:p>
          </p:txBody>
        </p:sp>
        <p:grpSp>
          <p:nvGrpSpPr>
            <p:cNvPr id="14" name="図形グループ 13"/>
            <p:cNvGrpSpPr/>
            <p:nvPr/>
          </p:nvGrpSpPr>
          <p:grpSpPr>
            <a:xfrm>
              <a:off x="457200" y="1750561"/>
              <a:ext cx="3264843" cy="816504"/>
              <a:chOff x="3285764" y="1048158"/>
              <a:chExt cx="3264843" cy="816504"/>
            </a:xfrm>
          </p:grpSpPr>
          <p:sp>
            <p:nvSpPr>
              <p:cNvPr id="10" name="テキスト ボックス 9"/>
              <p:cNvSpPr txBox="1"/>
              <p:nvPr/>
            </p:nvSpPr>
            <p:spPr>
              <a:xfrm>
                <a:off x="3285764" y="1048158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近日点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11" name="テキスト ボックス 10"/>
              <p:cNvSpPr txBox="1"/>
              <p:nvPr/>
            </p:nvSpPr>
            <p:spPr>
              <a:xfrm>
                <a:off x="3285764" y="1402997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昇交点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12" name="テキスト ボックス 11"/>
              <p:cNvSpPr txBox="1"/>
              <p:nvPr/>
            </p:nvSpPr>
            <p:spPr>
              <a:xfrm>
                <a:off x="4767129" y="1214023"/>
                <a:ext cx="17834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移動速度</a:t>
                </a:r>
                <a:r>
                  <a:rPr kumimoji="1" lang="ja-JP" altLang="en-US" sz="2400" dirty="0" smtClean="0"/>
                  <a:t>は</a:t>
                </a:r>
                <a:endParaRPr kumimoji="1" lang="ja-JP" altLang="en-US" sz="2400" dirty="0"/>
              </a:p>
            </p:txBody>
          </p:sp>
          <p:sp>
            <p:nvSpPr>
              <p:cNvPr id="13" name="左中かっこ 12"/>
              <p:cNvSpPr/>
              <p:nvPr/>
            </p:nvSpPr>
            <p:spPr>
              <a:xfrm>
                <a:off x="3367872" y="1082177"/>
                <a:ext cx="169063" cy="736463"/>
              </a:xfrm>
              <a:prstGeom prst="leftBrace">
                <a:avLst>
                  <a:gd name="adj1" fmla="val 47950"/>
                  <a:gd name="adj2" fmla="val 50000"/>
                </a:avLst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</p:grpSp>
      <p:grpSp>
        <p:nvGrpSpPr>
          <p:cNvPr id="24" name="図形グループ 23"/>
          <p:cNvGrpSpPr/>
          <p:nvPr/>
        </p:nvGrpSpPr>
        <p:grpSpPr>
          <a:xfrm>
            <a:off x="6199500" y="981789"/>
            <a:ext cx="2534287" cy="417258"/>
            <a:chOff x="5658474" y="951492"/>
            <a:chExt cx="2534287" cy="417258"/>
          </a:xfrm>
        </p:grpSpPr>
        <p:sp>
          <p:nvSpPr>
            <p:cNvPr id="21" name="角丸四角形 20"/>
            <p:cNvSpPr/>
            <p:nvPr/>
          </p:nvSpPr>
          <p:spPr>
            <a:xfrm>
              <a:off x="5658474" y="951492"/>
              <a:ext cx="2534287" cy="417258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pic>
          <p:nvPicPr>
            <p:cNvPr id="23" name="図 2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8773" y="986089"/>
              <a:ext cx="2311748" cy="347185"/>
            </a:xfrm>
            <a:prstGeom prst="rect">
              <a:avLst/>
            </a:prstGeom>
          </p:spPr>
        </p:pic>
      </p:grp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10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69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数値計算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11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目的に合わせた数値計算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12</a:t>
            </a:fld>
            <a:endParaRPr lang="en-US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457200" y="1137226"/>
            <a:ext cx="8744858" cy="945228"/>
            <a:chOff x="457200" y="1301841"/>
            <a:chExt cx="8744858" cy="945228"/>
          </a:xfrm>
        </p:grpSpPr>
        <p:sp>
          <p:nvSpPr>
            <p:cNvPr id="6" name="テキスト ボックス 5"/>
            <p:cNvSpPr txBox="1"/>
            <p:nvPr/>
          </p:nvSpPr>
          <p:spPr>
            <a:xfrm>
              <a:off x="457200" y="1301841"/>
              <a:ext cx="47839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+mj-lt"/>
                <a:buAutoNum type="arabicPeriod"/>
              </a:pPr>
              <a:r>
                <a:rPr kumimoji="1" lang="ja-JP" altLang="en-US" sz="2400" dirty="0" smtClean="0">
                  <a:latin typeface="+mn-ea"/>
                </a:rPr>
                <a:t>テスト粒子なしの４体問題</a:t>
              </a:r>
              <a:endParaRPr kumimoji="1" lang="en-US" altLang="ja-JP" sz="2400" dirty="0" smtClean="0">
                <a:latin typeface="+mn-ea"/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707425" y="1785404"/>
              <a:ext cx="84946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目的</a:t>
              </a:r>
              <a:r>
                <a:rPr kumimoji="1" lang="ja-JP" altLang="en-US" sz="2400" dirty="0" smtClean="0"/>
                <a:t>：</a:t>
              </a:r>
              <a:r>
                <a:rPr kumimoji="1" lang="ja-JP" altLang="en-US" sz="2400" dirty="0" smtClean="0"/>
                <a:t>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重力相互作用</a:t>
              </a:r>
              <a:r>
                <a:rPr kumimoji="1" lang="ja-JP" altLang="en-US" sz="2400" dirty="0" smtClean="0"/>
                <a:t>」と「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永年共鳴の移動</a:t>
              </a:r>
              <a:r>
                <a:rPr kumimoji="1" lang="ja-JP" altLang="en-US" sz="2400" dirty="0" smtClean="0"/>
                <a:t>」を確かめる</a:t>
              </a:r>
              <a:endParaRPr kumimoji="1" lang="ja-JP" altLang="en-US" sz="2400" dirty="0"/>
            </a:p>
          </p:txBody>
        </p:sp>
      </p:grpSp>
      <p:grpSp>
        <p:nvGrpSpPr>
          <p:cNvPr id="35" name="図形グループ 34"/>
          <p:cNvGrpSpPr/>
          <p:nvPr/>
        </p:nvGrpSpPr>
        <p:grpSpPr>
          <a:xfrm>
            <a:off x="457200" y="2330466"/>
            <a:ext cx="8390471" cy="1615867"/>
            <a:chOff x="454406" y="2504799"/>
            <a:chExt cx="8390471" cy="1615867"/>
          </a:xfrm>
        </p:grpSpPr>
        <p:sp>
          <p:nvSpPr>
            <p:cNvPr id="8" name="テキスト ボックス 7"/>
            <p:cNvSpPr txBox="1"/>
            <p:nvPr/>
          </p:nvSpPr>
          <p:spPr>
            <a:xfrm>
              <a:off x="454406" y="2504799"/>
              <a:ext cx="6314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lvl="0" indent="-457200">
                <a:buFont typeface="+mj-lt"/>
                <a:buAutoNum type="arabicPeriod" startAt="2"/>
              </a:pPr>
              <a:r>
                <a:rPr kumimoji="1" lang="ja-JP" altLang="en-US" sz="2400" dirty="0" smtClean="0">
                  <a:solidFill>
                    <a:prstClr val="black"/>
                  </a:solidFill>
                  <a:latin typeface="ヒラギノ角ゴ Pro W3"/>
                </a:rPr>
                <a:t>カイパーベルト領域に</a:t>
              </a:r>
              <a:r>
                <a:rPr kumimoji="1" lang="ja-JP" altLang="en-US" sz="2400" dirty="0">
                  <a:solidFill>
                    <a:prstClr val="black"/>
                  </a:solidFill>
                  <a:latin typeface="ヒラギノ角ゴ Pro W3"/>
                </a:rPr>
                <a:t>テスト</a:t>
              </a:r>
              <a:r>
                <a:rPr kumimoji="1" lang="ja-JP" altLang="en-US" sz="2400" dirty="0" smtClean="0">
                  <a:solidFill>
                    <a:prstClr val="black"/>
                  </a:solidFill>
                  <a:latin typeface="ヒラギノ角ゴ Pro W3"/>
                </a:rPr>
                <a:t>粒子</a:t>
              </a:r>
              <a:r>
                <a:rPr kumimoji="1" lang="en-US" altLang="ja-JP" sz="2400" dirty="0" smtClean="0">
                  <a:solidFill>
                    <a:prstClr val="black"/>
                  </a:solidFill>
                  <a:latin typeface="ヒラギノ角ゴ Pro W3"/>
                </a:rPr>
                <a:t>1000</a:t>
              </a:r>
              <a:r>
                <a:rPr kumimoji="1" lang="ja-JP" altLang="en-US" sz="2400" dirty="0" smtClean="0">
                  <a:solidFill>
                    <a:prstClr val="black"/>
                  </a:solidFill>
                  <a:latin typeface="ヒラギノ角ゴ Pro W3"/>
                </a:rPr>
                <a:t>個</a:t>
              </a:r>
              <a:endParaRPr kumimoji="1" lang="ja-JP" altLang="en-US" sz="2400" dirty="0">
                <a:solidFill>
                  <a:prstClr val="black"/>
                </a:solidFill>
                <a:latin typeface="ヒラギノ角ゴ Pro W3"/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707425" y="3659001"/>
              <a:ext cx="81374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/>
                <a:t>目的：平均運動共鳴での「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小天体の捕獲</a:t>
              </a:r>
              <a:r>
                <a:rPr kumimoji="1" lang="ja-JP" altLang="en-US" sz="2400" dirty="0" smtClean="0"/>
                <a:t>」を確かめる</a:t>
              </a:r>
              <a:endParaRPr kumimoji="1" lang="en-US" altLang="ja-JP" sz="2400" dirty="0" smtClean="0"/>
            </a:p>
          </p:txBody>
        </p:sp>
        <p:grpSp>
          <p:nvGrpSpPr>
            <p:cNvPr id="25" name="図形グループ 24"/>
            <p:cNvGrpSpPr/>
            <p:nvPr/>
          </p:nvGrpSpPr>
          <p:grpSpPr>
            <a:xfrm>
              <a:off x="848176" y="3138400"/>
              <a:ext cx="7996701" cy="399415"/>
              <a:chOff x="1137222" y="3373617"/>
              <a:chExt cx="7996701" cy="399415"/>
            </a:xfrm>
          </p:grpSpPr>
          <p:pic>
            <p:nvPicPr>
              <p:cNvPr id="10" name="図 9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40555" y="3387699"/>
                <a:ext cx="2396490" cy="302260"/>
              </a:xfrm>
              <a:prstGeom prst="rect">
                <a:avLst/>
              </a:prstGeom>
            </p:spPr>
          </p:pic>
          <p:pic>
            <p:nvPicPr>
              <p:cNvPr id="20" name="図 1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37222" y="3468924"/>
                <a:ext cx="183515" cy="183515"/>
              </a:xfrm>
              <a:prstGeom prst="rect">
                <a:avLst/>
              </a:prstGeom>
            </p:spPr>
          </p:pic>
          <p:pic>
            <p:nvPicPr>
              <p:cNvPr id="21" name="図 2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17947" y="3484854"/>
                <a:ext cx="161925" cy="183515"/>
              </a:xfrm>
              <a:prstGeom prst="rect">
                <a:avLst/>
              </a:prstGeom>
            </p:spPr>
          </p:pic>
          <p:pic>
            <p:nvPicPr>
              <p:cNvPr id="22" name="図 21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73968" y="3412138"/>
                <a:ext cx="183515" cy="269875"/>
              </a:xfrm>
              <a:prstGeom prst="rect">
                <a:avLst/>
              </a:prstGeom>
            </p:spPr>
          </p:pic>
          <p:pic>
            <p:nvPicPr>
              <p:cNvPr id="23" name="図 22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45609" y="3409289"/>
                <a:ext cx="1327785" cy="280670"/>
              </a:xfrm>
              <a:prstGeom prst="rect">
                <a:avLst/>
              </a:prstGeom>
            </p:spPr>
          </p:pic>
          <p:pic>
            <p:nvPicPr>
              <p:cNvPr id="24" name="図 23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61283" y="3373617"/>
                <a:ext cx="2072640" cy="399415"/>
              </a:xfrm>
              <a:prstGeom prst="rect">
                <a:avLst/>
              </a:prstGeom>
            </p:spPr>
          </p:pic>
        </p:grpSp>
      </p:grpSp>
      <p:grpSp>
        <p:nvGrpSpPr>
          <p:cNvPr id="36" name="図形グループ 35"/>
          <p:cNvGrpSpPr/>
          <p:nvPr/>
        </p:nvGrpSpPr>
        <p:grpSpPr>
          <a:xfrm>
            <a:off x="459994" y="4206803"/>
            <a:ext cx="8387677" cy="1946964"/>
            <a:chOff x="457200" y="4302965"/>
            <a:chExt cx="8387677" cy="1946964"/>
          </a:xfrm>
        </p:grpSpPr>
        <p:sp>
          <p:nvSpPr>
            <p:cNvPr id="7" name="テキスト ボックス 6"/>
            <p:cNvSpPr txBox="1"/>
            <p:nvPr/>
          </p:nvSpPr>
          <p:spPr>
            <a:xfrm>
              <a:off x="457200" y="4302965"/>
              <a:ext cx="79944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+mj-lt"/>
                <a:buAutoNum type="arabicPeriod" startAt="3"/>
              </a:pPr>
              <a:r>
                <a:rPr kumimoji="1" lang="ja-JP" altLang="en-US" sz="2400" dirty="0">
                  <a:latin typeface="+mn-ea"/>
                </a:rPr>
                <a:t>小惑星帯（メインベルト</a:t>
              </a:r>
              <a:r>
                <a:rPr kumimoji="1" lang="ja-JP" altLang="en-US" sz="2400" dirty="0" smtClean="0">
                  <a:latin typeface="+mn-ea"/>
                </a:rPr>
                <a:t>）領域に</a:t>
              </a:r>
              <a:r>
                <a:rPr kumimoji="1" lang="ja-JP" altLang="en-US" sz="2400" dirty="0">
                  <a:latin typeface="+mn-ea"/>
                </a:rPr>
                <a:t>テスト</a:t>
              </a:r>
              <a:r>
                <a:rPr kumimoji="1" lang="ja-JP" altLang="en-US" sz="2400" dirty="0" smtClean="0">
                  <a:latin typeface="+mn-ea"/>
                </a:rPr>
                <a:t>粒子</a:t>
              </a:r>
              <a:r>
                <a:rPr kumimoji="1" lang="en-US" altLang="ja-JP" sz="2400" dirty="0">
                  <a:solidFill>
                    <a:prstClr val="black"/>
                  </a:solidFill>
                  <a:latin typeface="ヒラギノ角ゴ Pro W3"/>
                </a:rPr>
                <a:t>○○○</a:t>
              </a:r>
              <a:r>
                <a:rPr kumimoji="1" lang="ja-JP" altLang="en-US" sz="2400" dirty="0" smtClean="0">
                  <a:latin typeface="+mn-ea"/>
                </a:rPr>
                <a:t>個</a:t>
              </a:r>
              <a:endParaRPr kumimoji="1" lang="en-US" altLang="ja-JP" sz="2400" dirty="0">
                <a:latin typeface="+mn-ea"/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707425" y="5418932"/>
              <a:ext cx="757130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目的</a:t>
              </a:r>
              <a:r>
                <a:rPr kumimoji="1" lang="ja-JP" altLang="en-US" sz="2400" dirty="0" smtClean="0">
                  <a:latin typeface="+mn-ea"/>
                </a:rPr>
                <a:t>：平均運動</a:t>
              </a:r>
              <a:r>
                <a:rPr kumimoji="1" lang="ja-JP" altLang="en-US" sz="2400" dirty="0" smtClean="0"/>
                <a:t>共鳴での「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小天体の捕獲</a:t>
              </a:r>
              <a:r>
                <a:rPr kumimoji="1" lang="ja-JP" altLang="en-US" sz="2400" dirty="0" smtClean="0"/>
                <a:t>」を確かめる</a:t>
              </a:r>
              <a:endParaRPr kumimoji="1" lang="en-US" altLang="ja-JP" sz="2400" dirty="0" smtClean="0"/>
            </a:p>
            <a:p>
              <a:r>
                <a:rPr kumimoji="1" lang="en-US" altLang="ja-JP" sz="2400" dirty="0"/>
                <a:t>	</a:t>
              </a:r>
              <a:r>
                <a:rPr kumimoji="1" lang="en-US" altLang="ja-JP" sz="2400" dirty="0" smtClean="0"/>
                <a:t>	</a:t>
              </a:r>
              <a:r>
                <a:rPr kumimoji="1" lang="ja-JP" altLang="en-US" sz="2400" dirty="0" smtClean="0"/>
                <a:t>「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永年共鳴通過の効果</a:t>
              </a:r>
              <a:r>
                <a:rPr kumimoji="1" lang="ja-JP" altLang="en-US" sz="2400" dirty="0" smtClean="0"/>
                <a:t>」を確かめる</a:t>
              </a:r>
              <a:endParaRPr kumimoji="1" lang="en-US" altLang="ja-JP" sz="2400" dirty="0" smtClean="0"/>
            </a:p>
          </p:txBody>
        </p:sp>
        <p:grpSp>
          <p:nvGrpSpPr>
            <p:cNvPr id="34" name="図形グループ 33"/>
            <p:cNvGrpSpPr/>
            <p:nvPr/>
          </p:nvGrpSpPr>
          <p:grpSpPr>
            <a:xfrm>
              <a:off x="848176" y="4863943"/>
              <a:ext cx="7996701" cy="399415"/>
              <a:chOff x="848176" y="5689126"/>
              <a:chExt cx="7996701" cy="399415"/>
            </a:xfrm>
          </p:grpSpPr>
          <p:pic>
            <p:nvPicPr>
              <p:cNvPr id="9" name="図 8" descr="latex-image-1.pdf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51509" y="5724798"/>
                <a:ext cx="2396490" cy="302260"/>
              </a:xfrm>
              <a:prstGeom prst="rect">
                <a:avLst/>
              </a:prstGeom>
            </p:spPr>
          </p:pic>
          <p:pic>
            <p:nvPicPr>
              <p:cNvPr id="28" name="図 27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8176" y="5784433"/>
                <a:ext cx="183515" cy="183515"/>
              </a:xfrm>
              <a:prstGeom prst="rect">
                <a:avLst/>
              </a:prstGeom>
            </p:spPr>
          </p:pic>
          <p:pic>
            <p:nvPicPr>
              <p:cNvPr id="29" name="図 28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28901" y="5800363"/>
                <a:ext cx="161925" cy="183515"/>
              </a:xfrm>
              <a:prstGeom prst="rect">
                <a:avLst/>
              </a:prstGeom>
            </p:spPr>
          </p:pic>
          <p:pic>
            <p:nvPicPr>
              <p:cNvPr id="30" name="図 29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84922" y="5727647"/>
                <a:ext cx="183515" cy="269875"/>
              </a:xfrm>
              <a:prstGeom prst="rect">
                <a:avLst/>
              </a:prstGeom>
            </p:spPr>
          </p:pic>
          <p:pic>
            <p:nvPicPr>
              <p:cNvPr id="31" name="図 30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56563" y="5724798"/>
                <a:ext cx="1327785" cy="280670"/>
              </a:xfrm>
              <a:prstGeom prst="rect">
                <a:avLst/>
              </a:prstGeom>
            </p:spPr>
          </p:pic>
          <p:pic>
            <p:nvPicPr>
              <p:cNvPr id="32" name="図 31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72237" y="5689126"/>
                <a:ext cx="2072640" cy="39941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24714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数値計算の</a:t>
            </a:r>
            <a:r>
              <a:rPr kumimoji="1" lang="ja-JP" altLang="en-US" dirty="0" smtClean="0"/>
              <a:t>方法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13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35" name="テキスト ボックス 34"/>
          <p:cNvSpPr txBox="1"/>
          <p:nvPr/>
        </p:nvSpPr>
        <p:spPr>
          <a:xfrm>
            <a:off x="2291647" y="1032271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「４</a:t>
            </a:r>
            <a:r>
              <a:rPr kumimoji="1" lang="ja-JP" altLang="en-US" sz="2400" dirty="0"/>
              <a:t>次の</a:t>
            </a:r>
            <a:r>
              <a:rPr kumimoji="1" lang="ja-JP" altLang="en-US" sz="2400" dirty="0" smtClean="0"/>
              <a:t>エルミート法」</a:t>
            </a:r>
            <a:endParaRPr kumimoji="1" lang="ja-JP" altLang="en-US" sz="24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1382033" y="5796479"/>
            <a:ext cx="57092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テスト粒子同士は相互作用しないとする</a:t>
            </a:r>
            <a:endParaRPr kumimoji="1" lang="ja-JP" altLang="en-US" sz="2400" dirty="0"/>
          </a:p>
        </p:txBody>
      </p:sp>
      <p:sp>
        <p:nvSpPr>
          <p:cNvPr id="49" name="テキスト ボックス 48"/>
          <p:cNvSpPr txBox="1"/>
          <p:nvPr/>
        </p:nvSpPr>
        <p:spPr>
          <a:xfrm>
            <a:off x="323116" y="164723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設定</a:t>
            </a:r>
            <a:endParaRPr kumimoji="1" lang="ja-JP" altLang="en-US" sz="2400" dirty="0"/>
          </a:p>
        </p:txBody>
      </p:sp>
      <p:sp>
        <p:nvSpPr>
          <p:cNvPr id="50" name="テキスト ボックス 49"/>
          <p:cNvSpPr txBox="1"/>
          <p:nvPr/>
        </p:nvSpPr>
        <p:spPr>
          <a:xfrm>
            <a:off x="323116" y="10322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計算コード</a:t>
            </a:r>
          </a:p>
        </p:txBody>
      </p:sp>
      <p:sp>
        <p:nvSpPr>
          <p:cNvPr id="66" name="テキスト ボックス 65"/>
          <p:cNvSpPr txBox="1"/>
          <p:nvPr/>
        </p:nvSpPr>
        <p:spPr>
          <a:xfrm>
            <a:off x="5778311" y="1032271"/>
            <a:ext cx="2908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独立</a:t>
            </a:r>
            <a:r>
              <a:rPr kumimoji="1" lang="ja-JP" altLang="en-US" sz="2400" dirty="0" smtClean="0"/>
              <a:t>タイムステップ</a:t>
            </a:r>
            <a:endParaRPr kumimoji="1" lang="ja-JP" altLang="en-US" sz="24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382033" y="5259993"/>
            <a:ext cx="4167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太陽の重力は外場として扱う</a:t>
            </a:r>
            <a:endParaRPr kumimoji="1" lang="ja-JP" altLang="en-US" sz="2400" dirty="0"/>
          </a:p>
        </p:txBody>
      </p:sp>
      <p:grpSp>
        <p:nvGrpSpPr>
          <p:cNvPr id="97" name="図形グループ 96"/>
          <p:cNvGrpSpPr/>
          <p:nvPr/>
        </p:nvGrpSpPr>
        <p:grpSpPr>
          <a:xfrm>
            <a:off x="1382033" y="1725566"/>
            <a:ext cx="7179643" cy="2150232"/>
            <a:chOff x="1382033" y="1725566"/>
            <a:chExt cx="7179643" cy="2150232"/>
          </a:xfrm>
        </p:grpSpPr>
        <p:sp>
          <p:nvSpPr>
            <p:cNvPr id="64" name="テキスト ボックス 63"/>
            <p:cNvSpPr txBox="1"/>
            <p:nvPr/>
          </p:nvSpPr>
          <p:spPr>
            <a:xfrm>
              <a:off x="1382033" y="3414133"/>
              <a:ext cx="54076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となるように加速度を与え移動させる</a:t>
              </a:r>
              <a:endParaRPr kumimoji="1" lang="ja-JP" altLang="en-US" sz="2400" dirty="0"/>
            </a:p>
          </p:txBody>
        </p:sp>
        <p:grpSp>
          <p:nvGrpSpPr>
            <p:cNvPr id="26" name="図形グループ 25"/>
            <p:cNvGrpSpPr/>
            <p:nvPr/>
          </p:nvGrpSpPr>
          <p:grpSpPr>
            <a:xfrm>
              <a:off x="1382033" y="1725566"/>
              <a:ext cx="7179643" cy="1517066"/>
              <a:chOff x="1673787" y="1545391"/>
              <a:chExt cx="7179643" cy="1517066"/>
            </a:xfrm>
          </p:grpSpPr>
          <p:pic>
            <p:nvPicPr>
              <p:cNvPr id="12" name="図 11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73787" y="1545391"/>
                <a:ext cx="5537835" cy="410210"/>
              </a:xfrm>
              <a:prstGeom prst="rect">
                <a:avLst/>
              </a:prstGeom>
            </p:spPr>
          </p:pic>
          <p:pic>
            <p:nvPicPr>
              <p:cNvPr id="19" name="図 18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14930" y="2663042"/>
                <a:ext cx="3238500" cy="399415"/>
              </a:xfrm>
              <a:prstGeom prst="rect">
                <a:avLst/>
              </a:prstGeom>
            </p:spPr>
          </p:pic>
          <p:pic>
            <p:nvPicPr>
              <p:cNvPr id="20" name="図 19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73787" y="2663042"/>
                <a:ext cx="3270885" cy="399415"/>
              </a:xfrm>
              <a:prstGeom prst="rect">
                <a:avLst/>
              </a:prstGeom>
            </p:spPr>
          </p:pic>
          <p:pic>
            <p:nvPicPr>
              <p:cNvPr id="21" name="図 20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14930" y="2068735"/>
                <a:ext cx="3184525" cy="399415"/>
              </a:xfrm>
              <a:prstGeom prst="rect">
                <a:avLst/>
              </a:prstGeom>
            </p:spPr>
          </p:pic>
          <p:pic>
            <p:nvPicPr>
              <p:cNvPr id="25" name="図 24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73787" y="2069743"/>
                <a:ext cx="3184525" cy="399415"/>
              </a:xfrm>
              <a:prstGeom prst="rect">
                <a:avLst/>
              </a:prstGeom>
            </p:spPr>
          </p:pic>
        </p:grpSp>
      </p:grpSp>
      <p:grpSp>
        <p:nvGrpSpPr>
          <p:cNvPr id="31" name="図形グループ 30"/>
          <p:cNvGrpSpPr/>
          <p:nvPr/>
        </p:nvGrpSpPr>
        <p:grpSpPr>
          <a:xfrm>
            <a:off x="1382033" y="4756128"/>
            <a:ext cx="6813789" cy="463484"/>
            <a:chOff x="1673787" y="4324742"/>
            <a:chExt cx="6813789" cy="463484"/>
          </a:xfrm>
        </p:grpSpPr>
        <p:sp>
          <p:nvSpPr>
            <p:cNvPr id="27" name="テキスト ボックス 26"/>
            <p:cNvSpPr txBox="1"/>
            <p:nvPr/>
          </p:nvSpPr>
          <p:spPr>
            <a:xfrm>
              <a:off x="1673787" y="4324742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惑星の質量は</a:t>
              </a:r>
              <a:endParaRPr kumimoji="1" lang="ja-JP" altLang="en-US" sz="2400" dirty="0"/>
            </a:p>
          </p:txBody>
        </p:sp>
        <p:pic>
          <p:nvPicPr>
            <p:cNvPr id="28" name="図 27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4164" y="4401291"/>
              <a:ext cx="885190" cy="345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30" name="テキスト ボックス 29"/>
            <p:cNvSpPr txBox="1"/>
            <p:nvPr/>
          </p:nvSpPr>
          <p:spPr>
            <a:xfrm>
              <a:off x="4618824" y="4326561"/>
              <a:ext cx="38687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かけて線形的に増加させる</a:t>
              </a:r>
              <a:endParaRPr kumimoji="1" lang="ja-JP" altLang="en-US" sz="2400" dirty="0"/>
            </a:p>
          </p:txBody>
        </p:sp>
      </p:grpSp>
      <p:grpSp>
        <p:nvGrpSpPr>
          <p:cNvPr id="41" name="図形グループ 40"/>
          <p:cNvGrpSpPr/>
          <p:nvPr/>
        </p:nvGrpSpPr>
        <p:grpSpPr>
          <a:xfrm>
            <a:off x="7225207" y="1674111"/>
            <a:ext cx="1345614" cy="461665"/>
            <a:chOff x="1590458" y="3311767"/>
            <a:chExt cx="1345614" cy="461665"/>
          </a:xfrm>
        </p:grpSpPr>
        <p:pic>
          <p:nvPicPr>
            <p:cNvPr id="32" name="図 3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0458" y="3427222"/>
              <a:ext cx="367030" cy="291465"/>
            </a:xfrm>
            <a:prstGeom prst="rect">
              <a:avLst/>
            </a:prstGeom>
          </p:spPr>
        </p:pic>
        <p:sp>
          <p:nvSpPr>
            <p:cNvPr id="40" name="テキスト ボックス 39"/>
            <p:cNvSpPr txBox="1"/>
            <p:nvPr/>
          </p:nvSpPr>
          <p:spPr>
            <a:xfrm>
              <a:off x="1828076" y="331176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：現在</a:t>
              </a:r>
              <a:endParaRPr kumimoji="1" lang="ja-JP" altLang="en-US" sz="2400" dirty="0"/>
            </a:p>
          </p:txBody>
        </p:sp>
      </p:grpSp>
      <p:grpSp>
        <p:nvGrpSpPr>
          <p:cNvPr id="95" name="図形グループ 94"/>
          <p:cNvGrpSpPr/>
          <p:nvPr/>
        </p:nvGrpSpPr>
        <p:grpSpPr>
          <a:xfrm>
            <a:off x="3055274" y="2189015"/>
            <a:ext cx="5644272" cy="2248514"/>
            <a:chOff x="3294456" y="2174021"/>
            <a:chExt cx="5644272" cy="2248514"/>
          </a:xfrm>
        </p:grpSpPr>
        <p:sp>
          <p:nvSpPr>
            <p:cNvPr id="65" name="角丸四角形 64"/>
            <p:cNvSpPr/>
            <p:nvPr/>
          </p:nvSpPr>
          <p:spPr>
            <a:xfrm>
              <a:off x="7211622" y="2770997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7" name="角丸四角形 66"/>
            <p:cNvSpPr/>
            <p:nvPr/>
          </p:nvSpPr>
          <p:spPr>
            <a:xfrm>
              <a:off x="3294456" y="2174021"/>
              <a:ext cx="1650216" cy="500520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69" name="直線コネクタ 68"/>
            <p:cNvCxnSpPr>
              <a:stCxn id="65" idx="2"/>
            </p:cNvCxnSpPr>
            <p:nvPr/>
          </p:nvCxnSpPr>
          <p:spPr>
            <a:xfrm flipH="1">
              <a:off x="7964767" y="3267573"/>
              <a:ext cx="110408" cy="693297"/>
            </a:xfrm>
            <a:prstGeom prst="line">
              <a:avLst/>
            </a:prstGeom>
            <a:ln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テキスト ボックス 47"/>
            <p:cNvSpPr txBox="1"/>
            <p:nvPr/>
          </p:nvSpPr>
          <p:spPr>
            <a:xfrm>
              <a:off x="6858527" y="3960870"/>
              <a:ext cx="1415772" cy="461665"/>
            </a:xfrm>
            <a:prstGeom prst="rect">
              <a:avLst/>
            </a:prstGeom>
            <a:noFill/>
            <a:ln>
              <a:solidFill>
                <a:srgbClr val="31859C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ほぼ確定</a:t>
              </a:r>
              <a:endParaRPr kumimoji="1" lang="ja-JP" altLang="en-US" sz="2400" dirty="0"/>
            </a:p>
          </p:txBody>
        </p:sp>
        <p:cxnSp>
          <p:nvCxnSpPr>
            <p:cNvPr id="81" name="直線コネクタ 80"/>
            <p:cNvCxnSpPr/>
            <p:nvPr/>
          </p:nvCxnSpPr>
          <p:spPr>
            <a:xfrm>
              <a:off x="4866060" y="2627225"/>
              <a:ext cx="1992467" cy="1333645"/>
            </a:xfrm>
            <a:prstGeom prst="line">
              <a:avLst/>
            </a:prstGeom>
            <a:ln>
              <a:solidFill>
                <a:srgbClr val="31859C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" name="図形グループ 108"/>
          <p:cNvGrpSpPr/>
          <p:nvPr/>
        </p:nvGrpSpPr>
        <p:grpSpPr>
          <a:xfrm>
            <a:off x="1382033" y="2207099"/>
            <a:ext cx="7286238" cy="2250710"/>
            <a:chOff x="1382033" y="2207099"/>
            <a:chExt cx="7286238" cy="2250710"/>
          </a:xfrm>
        </p:grpSpPr>
        <p:grpSp>
          <p:nvGrpSpPr>
            <p:cNvPr id="96" name="図形グループ 95"/>
            <p:cNvGrpSpPr/>
            <p:nvPr/>
          </p:nvGrpSpPr>
          <p:grpSpPr>
            <a:xfrm>
              <a:off x="1382033" y="2207099"/>
              <a:ext cx="7286238" cy="2250710"/>
              <a:chOff x="1652490" y="2171825"/>
              <a:chExt cx="7286238" cy="2250710"/>
            </a:xfrm>
          </p:grpSpPr>
          <p:sp>
            <p:nvSpPr>
              <p:cNvPr id="83" name="テキスト ボックス 82"/>
              <p:cNvSpPr txBox="1"/>
              <p:nvPr/>
            </p:nvSpPr>
            <p:spPr>
              <a:xfrm>
                <a:off x="1652490" y="3960870"/>
                <a:ext cx="4801314" cy="46166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永年共鳴の移動速度でわかるかも</a:t>
                </a:r>
                <a:endParaRPr kumimoji="1" lang="ja-JP" altLang="en-US" sz="2400" dirty="0"/>
              </a:p>
            </p:txBody>
          </p:sp>
          <p:sp>
            <p:nvSpPr>
              <p:cNvPr id="84" name="角丸四角形 83"/>
              <p:cNvSpPr/>
              <p:nvPr/>
            </p:nvSpPr>
            <p:spPr>
              <a:xfrm>
                <a:off x="7194083" y="2171825"/>
                <a:ext cx="1744645" cy="496576"/>
              </a:xfrm>
              <a:prstGeom prst="roundRect">
                <a:avLst>
                  <a:gd name="adj" fmla="val 33819"/>
                </a:avLst>
              </a:prstGeom>
              <a:noFill/>
              <a:ln w="38100"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cxnSp>
            <p:nvCxnSpPr>
              <p:cNvPr id="89" name="直線コネクタ 88"/>
              <p:cNvCxnSpPr/>
              <p:nvPr/>
            </p:nvCxnSpPr>
            <p:spPr>
              <a:xfrm flipH="1">
                <a:off x="6453804" y="2612633"/>
                <a:ext cx="771404" cy="1348237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4" name="直線コネクタ 103"/>
            <p:cNvCxnSpPr/>
            <p:nvPr/>
          </p:nvCxnSpPr>
          <p:spPr>
            <a:xfrm>
              <a:off x="4225636" y="3282567"/>
              <a:ext cx="0" cy="713577"/>
            </a:xfrm>
            <a:prstGeom prst="line">
              <a:avLst/>
            </a:prstGeom>
            <a:ln>
              <a:solidFill>
                <a:srgbClr val="FF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角丸四角形 106"/>
            <p:cNvSpPr/>
            <p:nvPr/>
          </p:nvSpPr>
          <p:spPr>
            <a:xfrm>
              <a:off x="3080621" y="2792996"/>
              <a:ext cx="165021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FF0000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90552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計算結果：重力相互作用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14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pic>
        <p:nvPicPr>
          <p:cNvPr id="17" name="osculating_xy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47" y="908731"/>
            <a:ext cx="4722869" cy="4722869"/>
          </a:xfrm>
          <a:prstGeom prst="rect">
            <a:avLst/>
          </a:prstGeom>
        </p:spPr>
      </p:pic>
      <p:pic>
        <p:nvPicPr>
          <p:cNvPr id="19" name="osculating_xz.gif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18959" y="908731"/>
            <a:ext cx="4735989" cy="4735989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457200" y="5677566"/>
            <a:ext cx="60108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直線は原点（太陽）と近日点を結んでいる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61092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計算結果：永年共鳴の移動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15</a:t>
            </a:fld>
            <a:endParaRPr lang="en-US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142325" y="1062026"/>
            <a:ext cx="4005476" cy="5427605"/>
            <a:chOff x="32845" y="1062026"/>
            <a:chExt cx="4005476" cy="5427605"/>
          </a:xfrm>
        </p:grpSpPr>
        <p:grpSp>
          <p:nvGrpSpPr>
            <p:cNvPr id="12" name="図形グループ 11"/>
            <p:cNvGrpSpPr/>
            <p:nvPr/>
          </p:nvGrpSpPr>
          <p:grpSpPr>
            <a:xfrm>
              <a:off x="229904" y="1062026"/>
              <a:ext cx="3808417" cy="5194703"/>
              <a:chOff x="131372" y="1083924"/>
              <a:chExt cx="3808417" cy="5194703"/>
            </a:xfrm>
          </p:grpSpPr>
          <p:pic>
            <p:nvPicPr>
              <p:cNvPr id="10" name="図 9" descr="SecularResonanceAxis_ecc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372" y="1083924"/>
                <a:ext cx="3808416" cy="2673994"/>
              </a:xfrm>
              <a:prstGeom prst="rect">
                <a:avLst/>
              </a:prstGeom>
            </p:spPr>
          </p:pic>
          <p:pic>
            <p:nvPicPr>
              <p:cNvPr id="11" name="図 10" descr="SecularResonanceAxis_inc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372" y="3604632"/>
                <a:ext cx="3808417" cy="2673995"/>
              </a:xfrm>
              <a:prstGeom prst="rect">
                <a:avLst/>
              </a:prstGeom>
            </p:spPr>
          </p:pic>
        </p:grpSp>
        <p:sp>
          <p:nvSpPr>
            <p:cNvPr id="13" name="テキスト ボックス 12"/>
            <p:cNvSpPr txBox="1"/>
            <p:nvPr/>
          </p:nvSpPr>
          <p:spPr>
            <a:xfrm rot="16200000">
              <a:off x="-1825460" y="3535965"/>
              <a:ext cx="4116719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ja-JP" sz="2000" dirty="0" smtClean="0">
                  <a:latin typeface="+mn-ea"/>
                </a:rPr>
                <a:t>               </a:t>
              </a:r>
              <a:r>
                <a:rPr kumimoji="1" lang="ja-JP" altLang="en-US" sz="2000" dirty="0" smtClean="0">
                  <a:latin typeface="+mn-ea"/>
                </a:rPr>
                <a:t>軌道長半</a:t>
              </a:r>
              <a:r>
                <a:rPr kumimoji="1" lang="ja-JP" altLang="en-US" dirty="0" smtClean="0">
                  <a:latin typeface="+mn-ea"/>
                </a:rPr>
                <a:t>径</a:t>
              </a:r>
              <a:r>
                <a:rPr kumimoji="1" lang="en-US" altLang="ja-JP" dirty="0" smtClean="0">
                  <a:latin typeface="+mn-ea"/>
                </a:rPr>
                <a:t> [AU]                            </a:t>
              </a:r>
              <a:endParaRPr kumimoji="1" lang="ja-JP" altLang="en-US" dirty="0">
                <a:latin typeface="+mn-ea"/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1433278" y="6089521"/>
              <a:ext cx="1379505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 dirty="0" smtClean="0">
                  <a:latin typeface="+mn-ea"/>
                </a:rPr>
                <a:t>時間</a:t>
              </a:r>
              <a:r>
                <a:rPr kumimoji="1" lang="en-US" altLang="ja-JP" dirty="0" smtClean="0">
                  <a:latin typeface="+mn-ea"/>
                </a:rPr>
                <a:t> [</a:t>
              </a:r>
              <a:r>
                <a:rPr kumimoji="1" lang="en-US" altLang="ja-JP" dirty="0" err="1" smtClean="0">
                  <a:latin typeface="+mn-ea"/>
                </a:rPr>
                <a:t>Myr</a:t>
              </a:r>
              <a:r>
                <a:rPr kumimoji="1" lang="en-US" altLang="ja-JP" dirty="0" smtClean="0">
                  <a:latin typeface="+mn-ea"/>
                </a:rPr>
                <a:t>]</a:t>
              </a:r>
              <a:endParaRPr kumimoji="1" lang="ja-JP" altLang="en-US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2576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計算結果：小天体の捕獲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16</a:t>
            </a:fld>
            <a:endParaRPr lang="en-US"/>
          </a:p>
        </p:txBody>
      </p:sp>
      <p:pic>
        <p:nvPicPr>
          <p:cNvPr id="14" name="図 13" descr="kuiper_ec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6" y="1025693"/>
            <a:ext cx="6553200" cy="4601183"/>
          </a:xfrm>
          <a:prstGeom prst="rect">
            <a:avLst/>
          </a:prstGeom>
        </p:spPr>
      </p:pic>
      <p:pic>
        <p:nvPicPr>
          <p:cNvPr id="15" name="図 14" descr="kuiper_in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6" y="1025693"/>
            <a:ext cx="6553200" cy="460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62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計算結果：永年共鳴通過の効果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377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今後の課題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まとめ</a:t>
            </a:r>
            <a:endParaRPr kumimoji="1" lang="en-US" altLang="ja-JP" dirty="0" smtClean="0"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18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今後の課題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280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</a:t>
            </a:fld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000000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30843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318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Appendix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65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22</a:t>
            </a:fld>
            <a:endParaRPr lang="en-US"/>
          </a:p>
        </p:txBody>
      </p:sp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61" y="1329226"/>
            <a:ext cx="6680200" cy="647700"/>
          </a:xfrm>
          <a:prstGeom prst="rect">
            <a:avLst/>
          </a:prstGeom>
        </p:spPr>
      </p:pic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89" y="2436180"/>
            <a:ext cx="8356600" cy="469900"/>
          </a:xfrm>
          <a:prstGeom prst="rect">
            <a:avLst/>
          </a:prstGeom>
        </p:spPr>
      </p:pic>
      <p:pic>
        <p:nvPicPr>
          <p:cNvPr id="11" name="図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938" y="3183709"/>
            <a:ext cx="1866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0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grpSp>
        <p:nvGrpSpPr>
          <p:cNvPr id="11" name="図形グループ 10"/>
          <p:cNvGrpSpPr/>
          <p:nvPr/>
        </p:nvGrpSpPr>
        <p:grpSpPr>
          <a:xfrm>
            <a:off x="574610" y="1594856"/>
            <a:ext cx="7997741" cy="4715374"/>
            <a:chOff x="574610" y="1594856"/>
            <a:chExt cx="7997741" cy="4715374"/>
          </a:xfrm>
        </p:grpSpPr>
        <p:pic>
          <p:nvPicPr>
            <p:cNvPr id="6" name="図 5" descr="ellipse2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8" y="1594856"/>
              <a:ext cx="4005343" cy="2365332"/>
            </a:xfrm>
            <a:prstGeom prst="rect">
              <a:avLst/>
            </a:prstGeom>
          </p:spPr>
        </p:pic>
        <p:pic>
          <p:nvPicPr>
            <p:cNvPr id="7" name="図 6" descr="ellipse3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3952543"/>
              <a:ext cx="3992398" cy="2357687"/>
            </a:xfrm>
            <a:prstGeom prst="rect">
              <a:avLst/>
            </a:prstGeom>
          </p:spPr>
        </p:pic>
        <p:pic>
          <p:nvPicPr>
            <p:cNvPr id="8" name="図 7" descr="ellipse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1602501"/>
              <a:ext cx="3992397" cy="2357687"/>
            </a:xfrm>
            <a:prstGeom prst="rect">
              <a:avLst/>
            </a:prstGeom>
          </p:spPr>
        </p:pic>
        <p:pic>
          <p:nvPicPr>
            <p:cNvPr id="10" name="図 9" descr="ellipse4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9" y="3952543"/>
              <a:ext cx="3992398" cy="2357687"/>
            </a:xfrm>
            <a:prstGeom prst="rect">
              <a:avLst/>
            </a:prstGeom>
          </p:spPr>
        </p:pic>
      </p:grp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23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65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24</a:t>
            </a:fld>
            <a:endParaRPr lang="en-US"/>
          </a:p>
        </p:txBody>
      </p:sp>
      <p:pic>
        <p:nvPicPr>
          <p:cNvPr id="6" name="図 5" descr="sec2_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90" y="1316128"/>
            <a:ext cx="6360567" cy="297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852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15" name="コンテンツ プレースホルダー 14" descr="relative_error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85" r="-5085"/>
          <a:stretch>
            <a:fillRect/>
          </a:stretch>
        </p:blipFill>
        <p:spPr>
          <a:xfrm>
            <a:off x="457200" y="1527517"/>
            <a:ext cx="6096000" cy="3885042"/>
          </a:xfr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25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248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軌道長半径（ａ）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26</a:t>
            </a:fld>
            <a:endParaRPr lang="en-US"/>
          </a:p>
        </p:txBody>
      </p:sp>
      <p:pic>
        <p:nvPicPr>
          <p:cNvPr id="7" name="図 6" descr="Move0.5Myr_axis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832" y="1821252"/>
            <a:ext cx="4297680" cy="3017520"/>
          </a:xfrm>
          <a:prstGeom prst="rect">
            <a:avLst/>
          </a:prstGeom>
        </p:spPr>
      </p:pic>
      <p:pic>
        <p:nvPicPr>
          <p:cNvPr id="8" name="図 7" descr="NoMove_axis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52" y="1821252"/>
            <a:ext cx="429768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3325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離心率（ｅ）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27</a:t>
            </a:fld>
            <a:endParaRPr lang="en-US"/>
          </a:p>
        </p:txBody>
      </p:sp>
      <p:pic>
        <p:nvPicPr>
          <p:cNvPr id="8" name="図 7" descr="Move0.5Myr_ecc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454" y="2257140"/>
            <a:ext cx="4297680" cy="3017520"/>
          </a:xfrm>
          <a:prstGeom prst="rect">
            <a:avLst/>
          </a:prstGeom>
        </p:spPr>
      </p:pic>
      <p:pic>
        <p:nvPicPr>
          <p:cNvPr id="9" name="図 8" descr="NoMove_ecc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74" y="2257140"/>
            <a:ext cx="429768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7883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軌道傾斜角（Ｉ）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28</a:t>
            </a:fld>
            <a:endParaRPr lang="en-US"/>
          </a:p>
        </p:txBody>
      </p:sp>
      <p:pic>
        <p:nvPicPr>
          <p:cNvPr id="6" name="図 5" descr="Move0.5Myr_inc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615" y="1817683"/>
            <a:ext cx="4297680" cy="3017520"/>
          </a:xfrm>
          <a:prstGeom prst="rect">
            <a:avLst/>
          </a:prstGeom>
        </p:spPr>
      </p:pic>
      <p:pic>
        <p:nvPicPr>
          <p:cNvPr id="7" name="図 6" descr="NoMove_inc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35" y="1817683"/>
            <a:ext cx="429768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5157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昇交点経度（</a:t>
            </a:r>
            <a:r>
              <a:rPr kumimoji="1" lang="en-US" altLang="ja-JP" dirty="0" err="1" smtClean="0"/>
              <a:t>Ω</a:t>
            </a:r>
            <a:r>
              <a:rPr kumimoji="1" lang="ja-JP" altLang="en-US" dirty="0" smtClean="0"/>
              <a:t>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29</a:t>
            </a:fld>
            <a:endParaRPr lang="en-US"/>
          </a:p>
        </p:txBody>
      </p:sp>
      <p:pic>
        <p:nvPicPr>
          <p:cNvPr id="6" name="図 5" descr="Move0.5Myr_capitalOMEGA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556" y="1905594"/>
            <a:ext cx="4297680" cy="3017520"/>
          </a:xfrm>
          <a:prstGeom prst="rect">
            <a:avLst/>
          </a:prstGeom>
        </p:spPr>
      </p:pic>
      <p:pic>
        <p:nvPicPr>
          <p:cNvPr id="7" name="図 6" descr="NoMove_capitalOMEGA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76" y="1905594"/>
            <a:ext cx="429768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81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背景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42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近日点引数（</a:t>
            </a:r>
            <a:r>
              <a:rPr kumimoji="1" lang="en-US" altLang="ja-JP" dirty="0" err="1" smtClean="0"/>
              <a:t>ω</a:t>
            </a:r>
            <a:r>
              <a:rPr kumimoji="1" lang="ja-JP" altLang="en-US" dirty="0" smtClean="0"/>
              <a:t>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30</a:t>
            </a:fld>
            <a:endParaRPr lang="en-US"/>
          </a:p>
        </p:txBody>
      </p:sp>
      <p:pic>
        <p:nvPicPr>
          <p:cNvPr id="6" name="図 5" descr="Move0.5Myr_smallomega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213" y="1973635"/>
            <a:ext cx="4297680" cy="3017520"/>
          </a:xfrm>
          <a:prstGeom prst="rect">
            <a:avLst/>
          </a:prstGeom>
        </p:spPr>
      </p:pic>
      <p:pic>
        <p:nvPicPr>
          <p:cNvPr id="7" name="図 6" descr="NoMove_smallomega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33" y="1973635"/>
            <a:ext cx="429768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7797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近日点経度（</a:t>
            </a:r>
            <a:r>
              <a:rPr kumimoji="1" lang="en-US" altLang="ja-JP" dirty="0" err="1" smtClean="0"/>
              <a:t>Ω</a:t>
            </a:r>
            <a:r>
              <a:rPr kumimoji="1" lang="ja-JP" altLang="en-US" dirty="0" smtClean="0"/>
              <a:t>＋</a:t>
            </a:r>
            <a:r>
              <a:rPr kumimoji="1" lang="en-US" altLang="ja-JP" dirty="0" err="1" smtClean="0"/>
              <a:t>ω</a:t>
            </a:r>
            <a:r>
              <a:rPr kumimoji="1" lang="ja-JP" altLang="en-US" dirty="0" smtClean="0"/>
              <a:t>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31</a:t>
            </a:fld>
            <a:endParaRPr lang="en-US"/>
          </a:p>
        </p:txBody>
      </p:sp>
      <p:pic>
        <p:nvPicPr>
          <p:cNvPr id="6" name="図 5" descr="Move0.5Myr_curlypi_5My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820" y="2207968"/>
            <a:ext cx="4297680" cy="3017520"/>
          </a:xfrm>
          <a:prstGeom prst="rect">
            <a:avLst/>
          </a:prstGeom>
        </p:spPr>
      </p:pic>
      <p:pic>
        <p:nvPicPr>
          <p:cNvPr id="7" name="図 6" descr="NoMove_curlypi_5My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40" y="2207968"/>
            <a:ext cx="4297680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34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計算結果：小天体の捕獲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32</a:t>
            </a:fld>
            <a:endParaRPr lang="en-US"/>
          </a:p>
        </p:txBody>
      </p:sp>
      <p:pic>
        <p:nvPicPr>
          <p:cNvPr id="6" name="kuiper_histogram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7239" y="1163740"/>
            <a:ext cx="6737960" cy="473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513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巨大惑星移動の痕跡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71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共鳴現象と軌道進化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軌道を決定する変数：軌道要素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</a:t>
            </a:fld>
            <a:endParaRPr lang="en-US"/>
          </a:p>
        </p:txBody>
      </p:sp>
      <p:grpSp>
        <p:nvGrpSpPr>
          <p:cNvPr id="72" name="図形グループ 71"/>
          <p:cNvGrpSpPr/>
          <p:nvPr/>
        </p:nvGrpSpPr>
        <p:grpSpPr>
          <a:xfrm>
            <a:off x="5665267" y="2947395"/>
            <a:ext cx="3416320" cy="2051177"/>
            <a:chOff x="5668212" y="3018817"/>
            <a:chExt cx="3416320" cy="2051177"/>
          </a:xfrm>
        </p:grpSpPr>
        <p:sp>
          <p:nvSpPr>
            <p:cNvPr id="62" name="テキスト ボックス 61"/>
            <p:cNvSpPr txBox="1"/>
            <p:nvPr/>
          </p:nvSpPr>
          <p:spPr>
            <a:xfrm>
              <a:off x="5668212" y="3018818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軌道面の位置を決定</a:t>
              </a:r>
              <a:endParaRPr kumimoji="1" lang="ja-JP" altLang="en-US" sz="2400" dirty="0"/>
            </a:p>
          </p:txBody>
        </p:sp>
        <p:grpSp>
          <p:nvGrpSpPr>
            <p:cNvPr id="64" name="図形グループ 63"/>
            <p:cNvGrpSpPr/>
            <p:nvPr/>
          </p:nvGrpSpPr>
          <p:grpSpPr>
            <a:xfrm>
              <a:off x="6151637" y="3500335"/>
              <a:ext cx="2229713" cy="461665"/>
              <a:chOff x="4635127" y="5174581"/>
              <a:chExt cx="2229713" cy="461665"/>
            </a:xfrm>
          </p:grpSpPr>
          <p:pic>
            <p:nvPicPr>
              <p:cNvPr id="54" name="図 53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60040" y="5213239"/>
                <a:ext cx="304800" cy="342900"/>
              </a:xfrm>
              <a:prstGeom prst="rect">
                <a:avLst/>
              </a:prstGeom>
            </p:spPr>
          </p:pic>
          <p:sp>
            <p:nvSpPr>
              <p:cNvPr id="63" name="テキスト ボックス 62"/>
              <p:cNvSpPr txBox="1"/>
              <p:nvPr/>
            </p:nvSpPr>
            <p:spPr>
              <a:xfrm>
                <a:off x="4635127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昇交点経度</a:t>
                </a:r>
                <a:endParaRPr kumimoji="1" lang="ja-JP" altLang="en-US" sz="2400" dirty="0"/>
              </a:p>
            </p:txBody>
          </p:sp>
        </p:grpSp>
        <p:grpSp>
          <p:nvGrpSpPr>
            <p:cNvPr id="66" name="図形グループ 65"/>
            <p:cNvGrpSpPr/>
            <p:nvPr/>
          </p:nvGrpSpPr>
          <p:grpSpPr>
            <a:xfrm>
              <a:off x="6151637" y="4023555"/>
              <a:ext cx="2212873" cy="461665"/>
              <a:chOff x="6706771" y="5174581"/>
              <a:chExt cx="2212873" cy="461665"/>
            </a:xfrm>
          </p:grpSpPr>
          <p:pic>
            <p:nvPicPr>
              <p:cNvPr id="55" name="図 54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40244" y="5310312"/>
                <a:ext cx="279400" cy="215900"/>
              </a:xfrm>
              <a:prstGeom prst="rect">
                <a:avLst/>
              </a:prstGeom>
            </p:spPr>
          </p:pic>
          <p:sp>
            <p:nvSpPr>
              <p:cNvPr id="65" name="テキスト ボックス 64"/>
              <p:cNvSpPr txBox="1"/>
              <p:nvPr/>
            </p:nvSpPr>
            <p:spPr>
              <a:xfrm>
                <a:off x="6706771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近日点引数</a:t>
                </a:r>
                <a:endParaRPr kumimoji="1" lang="ja-JP" altLang="en-US" sz="2400" dirty="0"/>
              </a:p>
            </p:txBody>
          </p:sp>
        </p:grpSp>
        <p:grpSp>
          <p:nvGrpSpPr>
            <p:cNvPr id="68" name="図形グループ 67"/>
            <p:cNvGrpSpPr/>
            <p:nvPr/>
          </p:nvGrpSpPr>
          <p:grpSpPr>
            <a:xfrm>
              <a:off x="6151637" y="4546775"/>
              <a:ext cx="2156458" cy="461665"/>
              <a:chOff x="2840633" y="5738285"/>
              <a:chExt cx="2156458" cy="461665"/>
            </a:xfrm>
          </p:grpSpPr>
          <p:pic>
            <p:nvPicPr>
              <p:cNvPr id="56" name="図 55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81191" y="5823376"/>
                <a:ext cx="215900" cy="317500"/>
              </a:xfrm>
              <a:prstGeom prst="rect">
                <a:avLst/>
              </a:prstGeom>
            </p:spPr>
          </p:pic>
          <p:sp>
            <p:nvSpPr>
              <p:cNvPr id="67" name="テキスト ボックス 66"/>
              <p:cNvSpPr txBox="1"/>
              <p:nvPr/>
            </p:nvSpPr>
            <p:spPr>
              <a:xfrm>
                <a:off x="2840633" y="5738285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軌道傾斜角</a:t>
                </a:r>
                <a:endParaRPr kumimoji="1" lang="ja-JP" altLang="en-US" sz="2400" dirty="0"/>
              </a:p>
            </p:txBody>
          </p:sp>
        </p:grpSp>
        <p:sp>
          <p:nvSpPr>
            <p:cNvPr id="69" name="角丸四角形 68"/>
            <p:cNvSpPr/>
            <p:nvPr/>
          </p:nvSpPr>
          <p:spPr>
            <a:xfrm>
              <a:off x="5668212" y="3018817"/>
              <a:ext cx="3416320" cy="205117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71" name="図形グループ 70"/>
          <p:cNvGrpSpPr/>
          <p:nvPr/>
        </p:nvGrpSpPr>
        <p:grpSpPr>
          <a:xfrm>
            <a:off x="5675791" y="1050721"/>
            <a:ext cx="2723903" cy="1605309"/>
            <a:chOff x="5665267" y="1232323"/>
            <a:chExt cx="2723903" cy="1605309"/>
          </a:xfrm>
        </p:grpSpPr>
        <p:sp>
          <p:nvSpPr>
            <p:cNvPr id="48" name="テキスト ボックス 47"/>
            <p:cNvSpPr txBox="1"/>
            <p:nvPr/>
          </p:nvSpPr>
          <p:spPr>
            <a:xfrm>
              <a:off x="5668212" y="1232323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楕円の形を決定</a:t>
              </a:r>
              <a:endParaRPr kumimoji="1" lang="ja-JP" altLang="en-US" sz="2400" dirty="0"/>
            </a:p>
          </p:txBody>
        </p:sp>
        <p:grpSp>
          <p:nvGrpSpPr>
            <p:cNvPr id="61" name="図形グループ 60"/>
            <p:cNvGrpSpPr/>
            <p:nvPr/>
          </p:nvGrpSpPr>
          <p:grpSpPr>
            <a:xfrm>
              <a:off x="6151637" y="1756264"/>
              <a:ext cx="2024022" cy="461665"/>
              <a:chOff x="3411257" y="4628240"/>
              <a:chExt cx="2024022" cy="461665"/>
            </a:xfrm>
          </p:grpSpPr>
          <p:pic>
            <p:nvPicPr>
              <p:cNvPr id="52" name="図 51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19379" y="4763508"/>
                <a:ext cx="215900" cy="215900"/>
              </a:xfrm>
              <a:prstGeom prst="rect">
                <a:avLst/>
              </a:prstGeom>
            </p:spPr>
          </p:pic>
          <p:sp>
            <p:nvSpPr>
              <p:cNvPr id="58" name="テキスト ボックス 57"/>
              <p:cNvSpPr txBox="1"/>
              <p:nvPr/>
            </p:nvSpPr>
            <p:spPr>
              <a:xfrm>
                <a:off x="3411257" y="4628240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軌道長半径</a:t>
                </a:r>
                <a:endParaRPr kumimoji="1" lang="ja-JP" altLang="en-US" sz="2400" dirty="0"/>
              </a:p>
            </p:txBody>
          </p:sp>
        </p:grpSp>
        <p:grpSp>
          <p:nvGrpSpPr>
            <p:cNvPr id="60" name="図形グループ 59"/>
            <p:cNvGrpSpPr/>
            <p:nvPr/>
          </p:nvGrpSpPr>
          <p:grpSpPr>
            <a:xfrm>
              <a:off x="6150293" y="2279484"/>
              <a:ext cx="1371968" cy="461665"/>
              <a:chOff x="5835591" y="4628240"/>
              <a:chExt cx="1371968" cy="461665"/>
            </a:xfrm>
          </p:grpSpPr>
          <p:pic>
            <p:nvPicPr>
              <p:cNvPr id="53" name="図 52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17059" y="4750362"/>
                <a:ext cx="190500" cy="215900"/>
              </a:xfrm>
              <a:prstGeom prst="rect">
                <a:avLst/>
              </a:prstGeom>
            </p:spPr>
          </p:pic>
          <p:sp>
            <p:nvSpPr>
              <p:cNvPr id="59" name="テキスト ボックス 58"/>
              <p:cNvSpPr txBox="1"/>
              <p:nvPr/>
            </p:nvSpPr>
            <p:spPr>
              <a:xfrm>
                <a:off x="5835591" y="4628240"/>
                <a:ext cx="11079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</a:t>
                </a:r>
                <a:endParaRPr kumimoji="1" lang="ja-JP" altLang="en-US" sz="2400" dirty="0"/>
              </a:p>
            </p:txBody>
          </p:sp>
        </p:grpSp>
        <p:sp>
          <p:nvSpPr>
            <p:cNvPr id="70" name="角丸四角形 69"/>
            <p:cNvSpPr/>
            <p:nvPr/>
          </p:nvSpPr>
          <p:spPr>
            <a:xfrm>
              <a:off x="5665267" y="1268568"/>
              <a:ext cx="2723903" cy="156906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76" name="テキスト ボックス 75"/>
          <p:cNvSpPr txBox="1"/>
          <p:nvPr/>
        </p:nvSpPr>
        <p:spPr>
          <a:xfrm>
            <a:off x="381459" y="1051442"/>
            <a:ext cx="2351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楕円軌道の場合</a:t>
            </a:r>
            <a:endParaRPr kumimoji="1" lang="ja-JP" altLang="en-US" sz="2400" dirty="0"/>
          </a:p>
        </p:txBody>
      </p:sp>
      <p:grpSp>
        <p:nvGrpSpPr>
          <p:cNvPr id="91" name="図形グループ 90"/>
          <p:cNvGrpSpPr/>
          <p:nvPr/>
        </p:nvGrpSpPr>
        <p:grpSpPr>
          <a:xfrm>
            <a:off x="5664168" y="5325401"/>
            <a:ext cx="3057248" cy="1074405"/>
            <a:chOff x="5668212" y="4831913"/>
            <a:chExt cx="3057248" cy="1074405"/>
          </a:xfrm>
        </p:grpSpPr>
        <p:sp>
          <p:nvSpPr>
            <p:cNvPr id="73" name="テキスト ボックス 72"/>
            <p:cNvSpPr txBox="1"/>
            <p:nvPr/>
          </p:nvSpPr>
          <p:spPr>
            <a:xfrm>
              <a:off x="5668212" y="4859878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天体の位置を決定</a:t>
              </a:r>
              <a:endParaRPr kumimoji="1" lang="ja-JP" altLang="en-US" sz="2400" dirty="0"/>
            </a:p>
          </p:txBody>
        </p:sp>
        <p:grpSp>
          <p:nvGrpSpPr>
            <p:cNvPr id="80" name="図形グループ 79"/>
            <p:cNvGrpSpPr/>
            <p:nvPr/>
          </p:nvGrpSpPr>
          <p:grpSpPr>
            <a:xfrm>
              <a:off x="6092833" y="5383098"/>
              <a:ext cx="2394947" cy="461665"/>
              <a:chOff x="6092833" y="5383098"/>
              <a:chExt cx="2394947" cy="461665"/>
            </a:xfrm>
          </p:grpSpPr>
          <p:pic>
            <p:nvPicPr>
              <p:cNvPr id="57" name="図 56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46480" y="5500469"/>
                <a:ext cx="241300" cy="215900"/>
              </a:xfrm>
              <a:prstGeom prst="rect">
                <a:avLst/>
              </a:prstGeom>
            </p:spPr>
          </p:pic>
          <p:sp>
            <p:nvSpPr>
              <p:cNvPr id="75" name="テキスト ボックス 74"/>
              <p:cNvSpPr txBox="1"/>
              <p:nvPr/>
            </p:nvSpPr>
            <p:spPr>
              <a:xfrm>
                <a:off x="6092833" y="538309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離心近点離角</a:t>
                </a:r>
                <a:endParaRPr kumimoji="1" lang="ja-JP" altLang="en-US" sz="2400" dirty="0"/>
              </a:p>
            </p:txBody>
          </p:sp>
        </p:grpSp>
        <p:sp>
          <p:nvSpPr>
            <p:cNvPr id="85" name="角丸四角形 84"/>
            <p:cNvSpPr/>
            <p:nvPr/>
          </p:nvSpPr>
          <p:spPr>
            <a:xfrm>
              <a:off x="5682868" y="4831913"/>
              <a:ext cx="3042592" cy="1074405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95" name="図形グループ 94"/>
          <p:cNvGrpSpPr/>
          <p:nvPr/>
        </p:nvGrpSpPr>
        <p:grpSpPr>
          <a:xfrm>
            <a:off x="1139581" y="5018137"/>
            <a:ext cx="2954655" cy="1418113"/>
            <a:chOff x="629226" y="5072407"/>
            <a:chExt cx="2954655" cy="1418113"/>
          </a:xfrm>
        </p:grpSpPr>
        <p:sp>
          <p:nvSpPr>
            <p:cNvPr id="92" name="テキスト ボックス 91"/>
            <p:cNvSpPr txBox="1"/>
            <p:nvPr/>
          </p:nvSpPr>
          <p:spPr>
            <a:xfrm>
              <a:off x="629226" y="507240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位置と速度の６変数</a:t>
              </a:r>
              <a:endParaRPr kumimoji="1" lang="ja-JP" altLang="en-US" sz="2400" dirty="0"/>
            </a:p>
          </p:txBody>
        </p:sp>
        <p:sp>
          <p:nvSpPr>
            <p:cNvPr id="93" name="テキスト ボックス 92"/>
            <p:cNvSpPr txBox="1"/>
            <p:nvPr/>
          </p:nvSpPr>
          <p:spPr>
            <a:xfrm>
              <a:off x="1083906" y="6028855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軌道要素６つ</a:t>
              </a:r>
              <a:endParaRPr kumimoji="1" lang="ja-JP" altLang="en-US" sz="2400" dirty="0"/>
            </a:p>
          </p:txBody>
        </p:sp>
        <p:sp>
          <p:nvSpPr>
            <p:cNvPr id="94" name="上下矢印 93"/>
            <p:cNvSpPr/>
            <p:nvPr/>
          </p:nvSpPr>
          <p:spPr>
            <a:xfrm>
              <a:off x="1932424" y="5576959"/>
              <a:ext cx="303945" cy="441380"/>
            </a:xfrm>
            <a:prstGeom prst="upDownArrow">
              <a:avLst>
                <a:gd name="adj1" fmla="val 26568"/>
                <a:gd name="adj2" fmla="val 41631"/>
              </a:avLst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08" name="図形グループ 107"/>
          <p:cNvGrpSpPr/>
          <p:nvPr/>
        </p:nvGrpSpPr>
        <p:grpSpPr>
          <a:xfrm>
            <a:off x="136432" y="1609936"/>
            <a:ext cx="5462943" cy="3278218"/>
            <a:chOff x="136432" y="1609936"/>
            <a:chExt cx="5462943" cy="3278218"/>
          </a:xfrm>
        </p:grpSpPr>
        <p:grpSp>
          <p:nvGrpSpPr>
            <p:cNvPr id="74" name="図形グループ 73"/>
            <p:cNvGrpSpPr/>
            <p:nvPr/>
          </p:nvGrpSpPr>
          <p:grpSpPr>
            <a:xfrm>
              <a:off x="136432" y="1609936"/>
              <a:ext cx="5462943" cy="3278218"/>
              <a:chOff x="182493" y="1500568"/>
              <a:chExt cx="5462943" cy="3278218"/>
            </a:xfrm>
          </p:grpSpPr>
          <p:grpSp>
            <p:nvGrpSpPr>
              <p:cNvPr id="47" name="図形グループ 46"/>
              <p:cNvGrpSpPr>
                <a:grpSpLocks noChangeAspect="1"/>
              </p:cNvGrpSpPr>
              <p:nvPr/>
            </p:nvGrpSpPr>
            <p:grpSpPr>
              <a:xfrm>
                <a:off x="182493" y="1500568"/>
                <a:ext cx="5462943" cy="3278218"/>
                <a:chOff x="1064590" y="1249247"/>
                <a:chExt cx="4437497" cy="2847070"/>
              </a:xfrm>
            </p:grpSpPr>
            <p:grpSp>
              <p:nvGrpSpPr>
                <p:cNvPr id="44" name="図形グループ 43"/>
                <p:cNvGrpSpPr/>
                <p:nvPr/>
              </p:nvGrpSpPr>
              <p:grpSpPr>
                <a:xfrm>
                  <a:off x="1064590" y="1249247"/>
                  <a:ext cx="4437497" cy="2847070"/>
                  <a:chOff x="4754992" y="1935932"/>
                  <a:chExt cx="4159982" cy="2456653"/>
                </a:xfrm>
              </p:grpSpPr>
              <p:grpSp>
                <p:nvGrpSpPr>
                  <p:cNvPr id="25" name="図形グループ 24"/>
                  <p:cNvGrpSpPr/>
                  <p:nvPr/>
                </p:nvGrpSpPr>
                <p:grpSpPr>
                  <a:xfrm>
                    <a:off x="4754992" y="1935932"/>
                    <a:ext cx="4159982" cy="2456653"/>
                    <a:chOff x="4754992" y="1935932"/>
                    <a:chExt cx="4159982" cy="2456653"/>
                  </a:xfrm>
                </p:grpSpPr>
                <p:pic>
                  <p:nvPicPr>
                    <p:cNvPr id="20" name="図 19" descr="ellipse4.pdf"/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754992" y="1935932"/>
                      <a:ext cx="4159982" cy="2456653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2" name="円弧 21"/>
                    <p:cNvSpPr/>
                    <p:nvPr/>
                  </p:nvSpPr>
                  <p:spPr>
                    <a:xfrm rot="7510646">
                      <a:off x="6608258" y="2909224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5641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3" name="円弧 22"/>
                    <p:cNvSpPr/>
                    <p:nvPr/>
                  </p:nvSpPr>
                  <p:spPr>
                    <a:xfrm rot="2032249">
                      <a:off x="7688109" y="3428232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8607047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4" name="円弧 23"/>
                    <p:cNvSpPr/>
                    <p:nvPr/>
                  </p:nvSpPr>
                  <p:spPr>
                    <a:xfrm rot="4076541">
                      <a:off x="6709178" y="2990059"/>
                      <a:ext cx="390388" cy="332062"/>
                    </a:xfrm>
                    <a:prstGeom prst="arc">
                      <a:avLst>
                        <a:gd name="adj1" fmla="val 17219248"/>
                        <a:gd name="adj2" fmla="val 19843702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</p:grpSp>
              <p:sp>
                <p:nvSpPr>
                  <p:cNvPr id="34" name="テキスト ボックス 33"/>
                  <p:cNvSpPr txBox="1"/>
                  <p:nvPr/>
                </p:nvSpPr>
                <p:spPr>
                  <a:xfrm>
                    <a:off x="5749965" y="2116337"/>
                    <a:ext cx="761290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軌道面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6" name="テキスト ボックス 35"/>
                  <p:cNvSpPr txBox="1"/>
                  <p:nvPr/>
                </p:nvSpPr>
                <p:spPr>
                  <a:xfrm>
                    <a:off x="5477922" y="3328019"/>
                    <a:ext cx="709862" cy="27660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基準面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8" name="テキスト ボックス 37"/>
                  <p:cNvSpPr txBox="1"/>
                  <p:nvPr/>
                </p:nvSpPr>
                <p:spPr>
                  <a:xfrm>
                    <a:off x="5865116" y="3816265"/>
                    <a:ext cx="733172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>
                        <a:solidFill>
                          <a:srgbClr val="000000"/>
                        </a:solidFill>
                      </a:rPr>
                      <a:t>基準線</a:t>
                    </a:r>
                    <a:endParaRPr kumimoji="1" lang="ja-JP" altLang="en-US" dirty="0">
                      <a:solidFill>
                        <a:srgbClr val="000000"/>
                      </a:solidFill>
                    </a:endParaRPr>
                  </a:p>
                </p:txBody>
              </p:sp>
            </p:grpSp>
            <p:sp>
              <p:nvSpPr>
                <p:cNvPr id="45" name="テキスト ボックス 44"/>
                <p:cNvSpPr txBox="1"/>
                <p:nvPr/>
              </p:nvSpPr>
              <p:spPr>
                <a:xfrm>
                  <a:off x="4468849" y="3737807"/>
                  <a:ext cx="750516" cy="3292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/>
                    <a:t>昇交点</a:t>
                  </a:r>
                  <a:endParaRPr kumimoji="1" lang="ja-JP" altLang="en-US" dirty="0"/>
                </a:p>
              </p:txBody>
            </p:sp>
            <p:sp>
              <p:nvSpPr>
                <p:cNvPr id="46" name="テキスト ボックス 45"/>
                <p:cNvSpPr txBox="1"/>
                <p:nvPr/>
              </p:nvSpPr>
              <p:spPr>
                <a:xfrm>
                  <a:off x="4617512" y="1618701"/>
                  <a:ext cx="766811" cy="32075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>
                      <a:ln w="3175">
                        <a:noFill/>
                      </a:ln>
                      <a:solidFill>
                        <a:srgbClr val="000000"/>
                      </a:solidFill>
                    </a:rPr>
                    <a:t>近日点</a:t>
                  </a:r>
                  <a:endParaRPr kumimoji="1" lang="ja-JP" altLang="en-US" dirty="0">
                    <a:ln w="3175">
                      <a:noFill/>
                    </a:ln>
                    <a:solidFill>
                      <a:srgbClr val="000000"/>
                    </a:solidFill>
                  </a:endParaRPr>
                </a:p>
              </p:txBody>
            </p:sp>
          </p:grpSp>
          <p:pic>
            <p:nvPicPr>
              <p:cNvPr id="49" name="図 48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1918" y="3394104"/>
                <a:ext cx="304800" cy="342900"/>
              </a:xfrm>
              <a:prstGeom prst="rect">
                <a:avLst/>
              </a:prstGeom>
            </p:spPr>
          </p:pic>
          <p:pic>
            <p:nvPicPr>
              <p:cNvPr id="50" name="図 4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6740" y="3105695"/>
                <a:ext cx="279400" cy="215900"/>
              </a:xfrm>
              <a:prstGeom prst="rect">
                <a:avLst/>
              </a:prstGeom>
            </p:spPr>
          </p:pic>
          <p:pic>
            <p:nvPicPr>
              <p:cNvPr id="51" name="図 5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9506" y="3230205"/>
                <a:ext cx="215900" cy="317500"/>
              </a:xfrm>
              <a:prstGeom prst="rect">
                <a:avLst/>
              </a:prstGeom>
            </p:spPr>
          </p:pic>
        </p:grpSp>
        <p:cxnSp>
          <p:nvCxnSpPr>
            <p:cNvPr id="98" name="直線矢印コネクタ 97"/>
            <p:cNvCxnSpPr/>
            <p:nvPr/>
          </p:nvCxnSpPr>
          <p:spPr>
            <a:xfrm flipH="1">
              <a:off x="4568153" y="2393568"/>
              <a:ext cx="325278" cy="73857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線矢印コネクタ 105"/>
            <p:cNvCxnSpPr/>
            <p:nvPr/>
          </p:nvCxnSpPr>
          <p:spPr>
            <a:xfrm flipH="1" flipV="1">
              <a:off x="4327370" y="3965363"/>
              <a:ext cx="325278" cy="50999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0034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多体問題の力学の扱い方：摂動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7</a:t>
            </a:fld>
            <a:endParaRPr 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1264111" y="1653808"/>
            <a:ext cx="6761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Q. </a:t>
            </a:r>
            <a:r>
              <a:rPr kumimoji="1" lang="ja-JP" altLang="en-US" sz="2400" dirty="0" smtClean="0"/>
              <a:t>３体以上の多体問題は「積分不可能」では？</a:t>
            </a:r>
            <a:endParaRPr kumimoji="1" lang="ja-JP" altLang="en-US" sz="2400" dirty="0"/>
          </a:p>
        </p:txBody>
      </p:sp>
      <p:grpSp>
        <p:nvGrpSpPr>
          <p:cNvPr id="47" name="図形グループ 46"/>
          <p:cNvGrpSpPr/>
          <p:nvPr/>
        </p:nvGrpSpPr>
        <p:grpSpPr>
          <a:xfrm>
            <a:off x="893727" y="3528108"/>
            <a:ext cx="7418642" cy="914400"/>
            <a:chOff x="892949" y="3599137"/>
            <a:chExt cx="7418642" cy="914400"/>
          </a:xfrm>
        </p:grpSpPr>
        <p:sp>
          <p:nvSpPr>
            <p:cNvPr id="46" name="角丸四角形 45"/>
            <p:cNvSpPr/>
            <p:nvPr/>
          </p:nvSpPr>
          <p:spPr>
            <a:xfrm>
              <a:off x="892949" y="3599137"/>
              <a:ext cx="7418642" cy="914400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24" name="図形グループ 23"/>
            <p:cNvGrpSpPr/>
            <p:nvPr/>
          </p:nvGrpSpPr>
          <p:grpSpPr>
            <a:xfrm>
              <a:off x="1014052" y="3783377"/>
              <a:ext cx="7024479" cy="523220"/>
              <a:chOff x="330084" y="2637997"/>
              <a:chExt cx="7024479" cy="523220"/>
            </a:xfrm>
          </p:grpSpPr>
          <p:grpSp>
            <p:nvGrpSpPr>
              <p:cNvPr id="20" name="図形グループ 19"/>
              <p:cNvGrpSpPr/>
              <p:nvPr/>
            </p:nvGrpSpPr>
            <p:grpSpPr>
              <a:xfrm>
                <a:off x="2358983" y="2637997"/>
                <a:ext cx="4995580" cy="523220"/>
                <a:chOff x="-183168" y="1452408"/>
                <a:chExt cx="4995580" cy="523220"/>
              </a:xfrm>
            </p:grpSpPr>
            <p:grpSp>
              <p:nvGrpSpPr>
                <p:cNvPr id="14" name="図形グループ 13"/>
                <p:cNvGrpSpPr/>
                <p:nvPr/>
              </p:nvGrpSpPr>
              <p:grpSpPr>
                <a:xfrm>
                  <a:off x="293296" y="1452408"/>
                  <a:ext cx="4519116" cy="523220"/>
                  <a:chOff x="504950" y="1421242"/>
                  <a:chExt cx="4519116" cy="523220"/>
                </a:xfrm>
              </p:grpSpPr>
              <p:sp>
                <p:nvSpPr>
                  <p:cNvPr id="10" name="テキスト ボックス 9"/>
                  <p:cNvSpPr txBox="1"/>
                  <p:nvPr/>
                </p:nvSpPr>
                <p:spPr>
                  <a:xfrm>
                    <a:off x="504950" y="1421242"/>
                    <a:ext cx="3057247" cy="52322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２体問題の厳密解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1" name="テキスト ボックス 10"/>
                  <p:cNvSpPr txBox="1"/>
                  <p:nvPr/>
                </p:nvSpPr>
                <p:spPr>
                  <a:xfrm>
                    <a:off x="4121255" y="1421242"/>
                    <a:ext cx="902811" cy="523220"/>
                  </a:xfrm>
                  <a:prstGeom prst="rect">
                    <a:avLst/>
                  </a:prstGeom>
                  <a:ln w="31750" cap="rnd">
                    <a:solidFill>
                      <a:srgbClr val="FF0000"/>
                    </a:solidFill>
                    <a:round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摂動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3" name="加算記号 12"/>
                  <p:cNvSpPr/>
                  <p:nvPr/>
                </p:nvSpPr>
                <p:spPr>
                  <a:xfrm>
                    <a:off x="3539055" y="1460634"/>
                    <a:ext cx="437670" cy="443508"/>
                  </a:xfrm>
                  <a:prstGeom prst="mathPlus">
                    <a:avLst>
                      <a:gd name="adj1" fmla="val 7591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/>
                  </a:p>
                </p:txBody>
              </p:sp>
            </p:grpSp>
            <p:sp>
              <p:nvSpPr>
                <p:cNvPr id="17" name="等号 16"/>
                <p:cNvSpPr/>
                <p:nvPr/>
              </p:nvSpPr>
              <p:spPr>
                <a:xfrm>
                  <a:off x="-183168" y="1491800"/>
                  <a:ext cx="442800" cy="453600"/>
                </a:xfrm>
                <a:prstGeom prst="mathEqual">
                  <a:avLst>
                    <a:gd name="adj1" fmla="val 6667"/>
                    <a:gd name="adj2" fmla="val 22221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3" name="テキスト ボックス 22"/>
              <p:cNvSpPr txBox="1"/>
              <p:nvPr/>
            </p:nvSpPr>
            <p:spPr>
              <a:xfrm>
                <a:off x="330084" y="2637997"/>
                <a:ext cx="1980029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kumimoji="1" lang="ja-JP" altLang="en-US" sz="2800" dirty="0" smtClean="0"/>
                  <a:t>天体の運動</a:t>
                </a:r>
                <a:endParaRPr kumimoji="1" lang="ja-JP" altLang="en-US" sz="2800" dirty="0"/>
              </a:p>
            </p:txBody>
          </p:sp>
        </p:grpSp>
      </p:grpSp>
      <p:grpSp>
        <p:nvGrpSpPr>
          <p:cNvPr id="35" name="図形グループ 34"/>
          <p:cNvGrpSpPr/>
          <p:nvPr/>
        </p:nvGrpSpPr>
        <p:grpSpPr>
          <a:xfrm>
            <a:off x="1140693" y="5180755"/>
            <a:ext cx="3554819" cy="1148485"/>
            <a:chOff x="1008612" y="4699590"/>
            <a:chExt cx="3554819" cy="1148485"/>
          </a:xfrm>
        </p:grpSpPr>
        <p:pic>
          <p:nvPicPr>
            <p:cNvPr id="27" name="図 26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1985" y="4699590"/>
              <a:ext cx="2124562" cy="686820"/>
            </a:xfrm>
            <a:prstGeom prst="rect">
              <a:avLst/>
            </a:prstGeom>
          </p:spPr>
        </p:pic>
        <p:sp>
          <p:nvSpPr>
            <p:cNvPr id="29" name="テキスト ボックス 28"/>
            <p:cNvSpPr txBox="1"/>
            <p:nvPr/>
          </p:nvSpPr>
          <p:spPr>
            <a:xfrm>
              <a:off x="1008612" y="5386410"/>
              <a:ext cx="35548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２体問題のポテンシャル</a:t>
              </a:r>
              <a:endParaRPr kumimoji="1" lang="ja-JP" altLang="en-US" sz="2400" dirty="0"/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824211" y="2906392"/>
            <a:ext cx="6927972" cy="461665"/>
            <a:chOff x="1302260" y="2793226"/>
            <a:chExt cx="6927972" cy="461665"/>
          </a:xfrm>
        </p:grpSpPr>
        <p:sp>
          <p:nvSpPr>
            <p:cNvPr id="22" name="テキスト ボックス 21"/>
            <p:cNvSpPr txBox="1"/>
            <p:nvPr/>
          </p:nvSpPr>
          <p:spPr>
            <a:xfrm>
              <a:off x="1302260" y="2793226"/>
              <a:ext cx="48141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中心星からの重力が支配的な場合</a:t>
              </a:r>
              <a:endParaRPr kumimoji="1" lang="ja-JP" altLang="en-US" sz="2400" dirty="0"/>
            </a:p>
          </p:txBody>
        </p:sp>
        <p:pic>
          <p:nvPicPr>
            <p:cNvPr id="33" name="図 3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3713" y="2838484"/>
              <a:ext cx="2036519" cy="394509"/>
            </a:xfrm>
            <a:prstGeom prst="rect">
              <a:avLst/>
            </a:prstGeom>
          </p:spPr>
        </p:pic>
      </p:grpSp>
      <p:grpSp>
        <p:nvGrpSpPr>
          <p:cNvPr id="41" name="図形グループ 40"/>
          <p:cNvGrpSpPr/>
          <p:nvPr/>
        </p:nvGrpSpPr>
        <p:grpSpPr>
          <a:xfrm>
            <a:off x="4995810" y="5327383"/>
            <a:ext cx="3247043" cy="1008020"/>
            <a:chOff x="5246153" y="5205802"/>
            <a:chExt cx="3247043" cy="1008020"/>
          </a:xfrm>
        </p:grpSpPr>
        <p:grpSp>
          <p:nvGrpSpPr>
            <p:cNvPr id="39" name="図形グループ 38"/>
            <p:cNvGrpSpPr/>
            <p:nvPr/>
          </p:nvGrpSpPr>
          <p:grpSpPr>
            <a:xfrm>
              <a:off x="5246153" y="5240313"/>
              <a:ext cx="3247043" cy="973509"/>
              <a:chOff x="5246153" y="5240313"/>
              <a:chExt cx="3247043" cy="973509"/>
            </a:xfrm>
          </p:grpSpPr>
          <p:sp>
            <p:nvSpPr>
              <p:cNvPr id="18" name="テキスト ボックス 17"/>
              <p:cNvSpPr txBox="1"/>
              <p:nvPr/>
            </p:nvSpPr>
            <p:spPr>
              <a:xfrm>
                <a:off x="5246153" y="5752157"/>
                <a:ext cx="32470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（摂動ポテンシャル）</a:t>
                </a:r>
                <a:endParaRPr kumimoji="1" lang="en-US" altLang="ja-JP" sz="2400" dirty="0" smtClean="0"/>
              </a:p>
            </p:txBody>
          </p:sp>
          <p:pic>
            <p:nvPicPr>
              <p:cNvPr id="37" name="図 36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692" y="5240313"/>
                <a:ext cx="352550" cy="317295"/>
              </a:xfrm>
              <a:prstGeom prst="rect">
                <a:avLst/>
              </a:prstGeom>
            </p:spPr>
          </p:pic>
        </p:grpSp>
        <p:sp>
          <p:nvSpPr>
            <p:cNvPr id="40" name="テキスト ボックス 39"/>
            <p:cNvSpPr txBox="1"/>
            <p:nvPr/>
          </p:nvSpPr>
          <p:spPr>
            <a:xfrm>
              <a:off x="6608650" y="5205802"/>
              <a:ext cx="1415772" cy="461665"/>
            </a:xfrm>
            <a:prstGeom prst="rect">
              <a:avLst/>
            </a:prstGeom>
            <a:noFill/>
            <a:ln w="28575" cap="rnd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/>
                <a:t>摂動</a:t>
              </a:r>
              <a:r>
                <a:rPr kumimoji="1" lang="ja-JP" altLang="en-US" sz="2400" dirty="0" smtClean="0"/>
                <a:t>関数</a:t>
              </a:r>
              <a:endParaRPr kumimoji="1" lang="en-US" altLang="ja-JP" sz="24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1272566" y="2201431"/>
            <a:ext cx="74142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A. </a:t>
            </a:r>
            <a:r>
              <a:rPr kumimoji="1" lang="ja-JP" altLang="en-US" sz="2400" dirty="0" smtClean="0">
                <a:latin typeface="+mn-ea"/>
              </a:rPr>
              <a:t>解析的には無理．</a:t>
            </a:r>
            <a:r>
              <a:rPr kumimoji="1" lang="ja-JP" altLang="en-US" sz="2400" dirty="0" smtClean="0"/>
              <a:t>制限をつければ</a:t>
            </a:r>
            <a:r>
              <a:rPr kumimoji="1" lang="ja-JP" altLang="en-US" sz="2400" b="1" dirty="0" smtClean="0">
                <a:solidFill>
                  <a:srgbClr val="31859C"/>
                </a:solidFill>
              </a:rPr>
              <a:t>近似解</a:t>
            </a:r>
            <a:r>
              <a:rPr kumimoji="1" lang="ja-JP" altLang="en-US" sz="2400" dirty="0" smtClean="0"/>
              <a:t>は可能</a:t>
            </a:r>
            <a:r>
              <a:rPr kumimoji="1" lang="ja-JP" altLang="en-US" sz="2800" dirty="0" smtClean="0"/>
              <a:t>！</a:t>
            </a:r>
            <a:endParaRPr kumimoji="1" lang="ja-JP" altLang="en-US" sz="2800" dirty="0"/>
          </a:p>
        </p:txBody>
      </p:sp>
      <p:grpSp>
        <p:nvGrpSpPr>
          <p:cNvPr id="32" name="図形グループ 31"/>
          <p:cNvGrpSpPr/>
          <p:nvPr/>
        </p:nvGrpSpPr>
        <p:grpSpPr>
          <a:xfrm>
            <a:off x="1272566" y="4574865"/>
            <a:ext cx="5123956" cy="516651"/>
            <a:chOff x="1662724" y="4012211"/>
            <a:chExt cx="5123956" cy="516651"/>
          </a:xfrm>
        </p:grpSpPr>
        <p:grpSp>
          <p:nvGrpSpPr>
            <p:cNvPr id="34" name="図形グループ 33"/>
            <p:cNvGrpSpPr/>
            <p:nvPr/>
          </p:nvGrpSpPr>
          <p:grpSpPr>
            <a:xfrm>
              <a:off x="2049216" y="4012211"/>
              <a:ext cx="4737464" cy="516651"/>
              <a:chOff x="1845391" y="3525426"/>
              <a:chExt cx="4737464" cy="516651"/>
            </a:xfrm>
          </p:grpSpPr>
          <p:pic>
            <p:nvPicPr>
              <p:cNvPr id="28" name="図 27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45525" y="3525426"/>
                <a:ext cx="2537330" cy="516651"/>
              </a:xfrm>
              <a:prstGeom prst="rect">
                <a:avLst/>
              </a:prstGeom>
            </p:spPr>
          </p:pic>
          <p:sp>
            <p:nvSpPr>
              <p:cNvPr id="30" name="テキスト ボックス 29"/>
              <p:cNvSpPr txBox="1"/>
              <p:nvPr/>
            </p:nvSpPr>
            <p:spPr>
              <a:xfrm>
                <a:off x="1845391" y="3561377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の相対加速度</a:t>
                </a:r>
                <a:endParaRPr kumimoji="1" lang="ja-JP" altLang="en-US" sz="2400" dirty="0"/>
              </a:p>
            </p:txBody>
          </p:sp>
        </p:grpSp>
        <p:pic>
          <p:nvPicPr>
            <p:cNvPr id="43" name="図 42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2724" y="4164825"/>
              <a:ext cx="393700" cy="215900"/>
            </a:xfrm>
            <a:prstGeom prst="rect">
              <a:avLst/>
            </a:prstGeom>
          </p:spPr>
        </p:pic>
      </p:grpSp>
      <p:grpSp>
        <p:nvGrpSpPr>
          <p:cNvPr id="44" name="図形グループ 43"/>
          <p:cNvGrpSpPr/>
          <p:nvPr/>
        </p:nvGrpSpPr>
        <p:grpSpPr>
          <a:xfrm>
            <a:off x="275766" y="998329"/>
            <a:ext cx="8299553" cy="539431"/>
            <a:chOff x="-321088" y="1067262"/>
            <a:chExt cx="8299553" cy="539431"/>
          </a:xfrm>
        </p:grpSpPr>
        <p:grpSp>
          <p:nvGrpSpPr>
            <p:cNvPr id="26" name="図形グループ 25"/>
            <p:cNvGrpSpPr/>
            <p:nvPr/>
          </p:nvGrpSpPr>
          <p:grpSpPr>
            <a:xfrm>
              <a:off x="-321088" y="1067262"/>
              <a:ext cx="6306700" cy="539431"/>
              <a:chOff x="211960" y="2134999"/>
              <a:chExt cx="6306700" cy="539431"/>
            </a:xfrm>
          </p:grpSpPr>
          <p:grpSp>
            <p:nvGrpSpPr>
              <p:cNvPr id="16" name="図形グループ 15"/>
              <p:cNvGrpSpPr/>
              <p:nvPr/>
            </p:nvGrpSpPr>
            <p:grpSpPr>
              <a:xfrm>
                <a:off x="211960" y="2151210"/>
                <a:ext cx="2414963" cy="523220"/>
                <a:chOff x="211960" y="2151210"/>
                <a:chExt cx="2414963" cy="523220"/>
              </a:xfrm>
            </p:grpSpPr>
            <p:sp>
              <p:nvSpPr>
                <p:cNvPr id="6" name="テキスト ボックス 5"/>
                <p:cNvSpPr txBox="1"/>
                <p:nvPr/>
              </p:nvSpPr>
              <p:spPr>
                <a:xfrm>
                  <a:off x="211960" y="2151210"/>
                  <a:ext cx="198002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sz="2800" dirty="0" smtClean="0"/>
                    <a:t>例）中心星</a:t>
                  </a:r>
                  <a:endParaRPr kumimoji="1" lang="ja-JP" altLang="en-US" sz="2800" dirty="0"/>
                </a:p>
              </p:txBody>
            </p:sp>
            <p:pic>
              <p:nvPicPr>
                <p:cNvPr id="7" name="図 6" descr="latex-image-1.pdf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81584" y="2275054"/>
                  <a:ext cx="445339" cy="293734"/>
                </a:xfrm>
                <a:prstGeom prst="rect">
                  <a:avLst/>
                </a:prstGeom>
              </p:spPr>
            </p:pic>
          </p:grpSp>
          <p:grpSp>
            <p:nvGrpSpPr>
              <p:cNvPr id="19" name="図形グループ 18"/>
              <p:cNvGrpSpPr/>
              <p:nvPr/>
            </p:nvGrpSpPr>
            <p:grpSpPr>
              <a:xfrm>
                <a:off x="2700903" y="2134999"/>
                <a:ext cx="2399687" cy="523220"/>
                <a:chOff x="2700903" y="2134999"/>
                <a:chExt cx="2399687" cy="523220"/>
              </a:xfrm>
            </p:grpSpPr>
            <p:pic>
              <p:nvPicPr>
                <p:cNvPr id="8" name="図 7" descr="latex-image-1.pdf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70699" y="2325753"/>
                  <a:ext cx="329891" cy="180908"/>
                </a:xfrm>
                <a:prstGeom prst="rect">
                  <a:avLst/>
                </a:prstGeom>
              </p:spPr>
            </p:pic>
            <p:sp>
              <p:nvSpPr>
                <p:cNvPr id="12" name="テキスト ボックス 11"/>
                <p:cNvSpPr txBox="1"/>
                <p:nvPr/>
              </p:nvSpPr>
              <p:spPr>
                <a:xfrm>
                  <a:off x="2700903" y="2134999"/>
                  <a:ext cx="206979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内側の天体</a:t>
                  </a:r>
                  <a:endParaRPr kumimoji="1" lang="ja-JP" altLang="en-US" sz="2800" dirty="0"/>
                </a:p>
              </p:txBody>
            </p:sp>
          </p:grpSp>
          <p:grpSp>
            <p:nvGrpSpPr>
              <p:cNvPr id="25" name="図形グループ 24"/>
              <p:cNvGrpSpPr/>
              <p:nvPr/>
            </p:nvGrpSpPr>
            <p:grpSpPr>
              <a:xfrm>
                <a:off x="5094273" y="2134999"/>
                <a:ext cx="1424387" cy="523220"/>
                <a:chOff x="5094273" y="2134999"/>
                <a:chExt cx="1424387" cy="523220"/>
              </a:xfrm>
            </p:grpSpPr>
            <p:pic>
              <p:nvPicPr>
                <p:cNvPr id="9" name="図 8" descr="latex-image-1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109320" y="2191784"/>
                  <a:ext cx="409340" cy="314877"/>
                </a:xfrm>
                <a:prstGeom prst="rect">
                  <a:avLst/>
                </a:prstGeom>
              </p:spPr>
            </p:pic>
            <p:sp>
              <p:nvSpPr>
                <p:cNvPr id="15" name="テキスト ボックス 14"/>
                <p:cNvSpPr txBox="1"/>
                <p:nvPr/>
              </p:nvSpPr>
              <p:spPr>
                <a:xfrm>
                  <a:off x="5094273" y="2134999"/>
                  <a:ext cx="98898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外側</a:t>
                  </a:r>
                  <a:endParaRPr kumimoji="1" lang="ja-JP" altLang="en-US" sz="2800" dirty="0"/>
                </a:p>
              </p:txBody>
            </p:sp>
          </p:grpSp>
        </p:grpSp>
        <p:sp>
          <p:nvSpPr>
            <p:cNvPr id="38" name="テキスト ボックス 37"/>
            <p:cNvSpPr txBox="1"/>
            <p:nvPr/>
          </p:nvSpPr>
          <p:spPr>
            <a:xfrm>
              <a:off x="5985612" y="1073104"/>
              <a:ext cx="19928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の３体問題</a:t>
              </a:r>
              <a:endParaRPr kumimoji="1" lang="en-US" altLang="ja-JP" sz="28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250495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8</a:t>
            </a:fld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２種類の重要な共鳴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91498" y="1110623"/>
            <a:ext cx="7686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平均運動共鳴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Mean Motion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91498" y="3952202"/>
            <a:ext cx="59683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永年共鳴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Secular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pic>
        <p:nvPicPr>
          <p:cNvPr id="12" name="図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920" y="2587323"/>
            <a:ext cx="1640840" cy="399415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6798625" y="252507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：</a:t>
            </a:r>
            <a:r>
              <a:rPr kumimoji="1" lang="ja-JP" altLang="en-US" sz="2400" dirty="0" smtClean="0"/>
              <a:t>平均</a:t>
            </a:r>
            <a:r>
              <a:rPr kumimoji="1" lang="ja-JP" altLang="en-US" sz="2400" dirty="0" smtClean="0"/>
              <a:t>運動</a:t>
            </a:r>
            <a:r>
              <a:rPr kumimoji="1" lang="en-US" altLang="ja-JP" sz="2400" dirty="0" smtClean="0"/>
              <a:t> </a:t>
            </a:r>
            <a:endParaRPr kumimoji="1" lang="ja-JP" altLang="en-US" sz="2400" dirty="0"/>
          </a:p>
        </p:txBody>
      </p:sp>
      <p:grpSp>
        <p:nvGrpSpPr>
          <p:cNvPr id="16" name="図形グループ 15"/>
          <p:cNvGrpSpPr/>
          <p:nvPr/>
        </p:nvGrpSpPr>
        <p:grpSpPr>
          <a:xfrm>
            <a:off x="812478" y="1774012"/>
            <a:ext cx="3262432" cy="461665"/>
            <a:chOff x="2545975" y="1832755"/>
            <a:chExt cx="3262432" cy="461665"/>
          </a:xfrm>
        </p:grpSpPr>
        <p:sp>
          <p:nvSpPr>
            <p:cNvPr id="11" name="テキスト ボックス 10"/>
            <p:cNvSpPr txBox="1"/>
            <p:nvPr/>
          </p:nvSpPr>
          <p:spPr>
            <a:xfrm>
              <a:off x="2545975" y="1832755"/>
              <a:ext cx="32624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軌道周期</a:t>
              </a:r>
              <a:r>
                <a:rPr kumimoji="1" lang="ja-JP" altLang="en-US" sz="2400" dirty="0" smtClean="0"/>
                <a:t>　　</a:t>
              </a:r>
              <a:r>
                <a:rPr kumimoji="1" lang="ja-JP" altLang="en-US" sz="2400" dirty="0" smtClean="0"/>
                <a:t>が</a:t>
              </a:r>
              <a:r>
                <a:rPr kumimoji="1" lang="ja-JP" altLang="en-US" sz="2400" b="1" dirty="0" smtClean="0">
                  <a:solidFill>
                    <a:srgbClr val="FF0000"/>
                  </a:solidFill>
                </a:rPr>
                <a:t>整数比</a:t>
              </a:r>
              <a:endParaRPr kumimoji="1" lang="en-US" altLang="ja-JP" sz="2400" b="1" dirty="0">
                <a:solidFill>
                  <a:srgbClr val="FF0000"/>
                </a:solidFill>
              </a:endParaRPr>
            </a:p>
          </p:txBody>
        </p:sp>
        <p:pic>
          <p:nvPicPr>
            <p:cNvPr id="13" name="図 1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5082" y="1913623"/>
              <a:ext cx="286243" cy="275234"/>
            </a:xfrm>
            <a:prstGeom prst="rect">
              <a:avLst/>
            </a:prstGeom>
          </p:spPr>
        </p:pic>
      </p:grpSp>
      <p:sp>
        <p:nvSpPr>
          <p:cNvPr id="20" name="テキスト ボックス 19"/>
          <p:cNvSpPr txBox="1"/>
          <p:nvPr/>
        </p:nvSpPr>
        <p:spPr>
          <a:xfrm>
            <a:off x="1183124" y="3134696"/>
            <a:ext cx="6937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例</a:t>
            </a:r>
            <a:r>
              <a:rPr kumimoji="1" lang="ja-JP" altLang="en-US" sz="2400" dirty="0" smtClean="0"/>
              <a:t>）</a:t>
            </a:r>
            <a:r>
              <a:rPr kumimoji="1" lang="ja-JP" altLang="en-US" sz="2400" dirty="0" smtClean="0"/>
              <a:t>海</a:t>
            </a:r>
            <a:r>
              <a:rPr kumimoji="1" lang="ja-JP" altLang="en-US" sz="2400" dirty="0" smtClean="0"/>
              <a:t>王星が３周する間</a:t>
            </a:r>
            <a:r>
              <a:rPr kumimoji="1" lang="ja-JP" altLang="en-US" sz="2400" dirty="0" smtClean="0"/>
              <a:t>に冥王星</a:t>
            </a:r>
            <a:r>
              <a:rPr kumimoji="1" lang="ja-JP" altLang="en-US" sz="2400" dirty="0" smtClean="0"/>
              <a:t>は２周して</a:t>
            </a:r>
            <a:r>
              <a:rPr kumimoji="1" lang="ja-JP" altLang="en-US" sz="2400" dirty="0" smtClean="0"/>
              <a:t>いる</a:t>
            </a:r>
            <a:endParaRPr kumimoji="1" lang="en-US" altLang="ja-JP" sz="2400" dirty="0" smtClean="0"/>
          </a:p>
        </p:txBody>
      </p:sp>
      <p:grpSp>
        <p:nvGrpSpPr>
          <p:cNvPr id="40" name="図形グループ 39"/>
          <p:cNvGrpSpPr/>
          <p:nvPr/>
        </p:nvGrpSpPr>
        <p:grpSpPr>
          <a:xfrm>
            <a:off x="4144430" y="1704391"/>
            <a:ext cx="3623502" cy="603153"/>
            <a:chOff x="965988" y="2248578"/>
            <a:chExt cx="3623502" cy="603153"/>
          </a:xfrm>
        </p:grpSpPr>
        <p:grpSp>
          <p:nvGrpSpPr>
            <p:cNvPr id="9" name="図形グループ 8"/>
            <p:cNvGrpSpPr/>
            <p:nvPr/>
          </p:nvGrpSpPr>
          <p:grpSpPr>
            <a:xfrm>
              <a:off x="965988" y="2294708"/>
              <a:ext cx="3623502" cy="461665"/>
              <a:chOff x="965988" y="3218602"/>
              <a:chExt cx="3623502" cy="461665"/>
            </a:xfrm>
          </p:grpSpPr>
          <p:sp>
            <p:nvSpPr>
              <p:cNvPr id="28" name="右矢印 27"/>
              <p:cNvSpPr/>
              <p:nvPr/>
            </p:nvSpPr>
            <p:spPr>
              <a:xfrm>
                <a:off x="965988" y="3331403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9" name="テキスト ボックス 28"/>
              <p:cNvSpPr txBox="1"/>
              <p:nvPr/>
            </p:nvSpPr>
            <p:spPr>
              <a:xfrm>
                <a:off x="1634835" y="3218602"/>
                <a:ext cx="295465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離心率，傾斜角上昇</a:t>
                </a:r>
                <a:endParaRPr kumimoji="1" lang="ja-JP" altLang="en-US" sz="2400" dirty="0"/>
              </a:p>
            </p:txBody>
          </p:sp>
        </p:grpSp>
        <p:sp>
          <p:nvSpPr>
            <p:cNvPr id="36" name="角丸四角形 35"/>
            <p:cNvSpPr/>
            <p:nvPr/>
          </p:nvSpPr>
          <p:spPr>
            <a:xfrm>
              <a:off x="1612314" y="2248578"/>
              <a:ext cx="2943978" cy="603153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35658" y="4660463"/>
            <a:ext cx="8673750" cy="1416878"/>
            <a:chOff x="335658" y="4660463"/>
            <a:chExt cx="8673750" cy="1416878"/>
          </a:xfrm>
        </p:grpSpPr>
        <p:grpSp>
          <p:nvGrpSpPr>
            <p:cNvPr id="35" name="図形グループ 34"/>
            <p:cNvGrpSpPr/>
            <p:nvPr/>
          </p:nvGrpSpPr>
          <p:grpSpPr>
            <a:xfrm>
              <a:off x="335658" y="4660463"/>
              <a:ext cx="8670193" cy="1416878"/>
              <a:chOff x="220213" y="4723439"/>
              <a:chExt cx="8670193" cy="1416878"/>
            </a:xfrm>
          </p:grpSpPr>
          <p:sp>
            <p:nvSpPr>
              <p:cNvPr id="23" name="右矢印 22"/>
              <p:cNvSpPr/>
              <p:nvPr/>
            </p:nvSpPr>
            <p:spPr>
              <a:xfrm>
                <a:off x="6500725" y="5695378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8" name="テキスト ボックス 17"/>
              <p:cNvSpPr txBox="1"/>
              <p:nvPr/>
            </p:nvSpPr>
            <p:spPr>
              <a:xfrm>
                <a:off x="220213" y="5181285"/>
                <a:ext cx="23391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惑星と小天体の</a:t>
                </a:r>
                <a:endParaRPr kumimoji="1" lang="ja-JP" altLang="en-US" sz="28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" name="右矢印 20"/>
              <p:cNvSpPr/>
              <p:nvPr/>
            </p:nvSpPr>
            <p:spPr>
              <a:xfrm>
                <a:off x="6500725" y="4956267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4" name="テキスト ボックス 13"/>
              <p:cNvSpPr txBox="1"/>
              <p:nvPr/>
            </p:nvSpPr>
            <p:spPr>
              <a:xfrm>
                <a:off x="2664265" y="4818368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近日点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22" name="テキスト ボックス 21"/>
              <p:cNvSpPr txBox="1"/>
              <p:nvPr/>
            </p:nvSpPr>
            <p:spPr>
              <a:xfrm>
                <a:off x="2664265" y="5604127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昇交点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4145630" y="5233713"/>
                <a:ext cx="24075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移動速度</a:t>
                </a:r>
                <a:r>
                  <a:rPr kumimoji="1" lang="ja-JP" altLang="en-US" sz="2400" dirty="0" smtClean="0"/>
                  <a:t>が一致</a:t>
                </a:r>
                <a:endParaRPr kumimoji="1" lang="ja-JP" altLang="en-US" sz="2400" dirty="0"/>
              </a:p>
            </p:txBody>
          </p:sp>
          <p:sp>
            <p:nvSpPr>
              <p:cNvPr id="31" name="左中かっこ 30"/>
              <p:cNvSpPr/>
              <p:nvPr/>
            </p:nvSpPr>
            <p:spPr>
              <a:xfrm>
                <a:off x="2571017" y="4723439"/>
                <a:ext cx="344419" cy="1416878"/>
              </a:xfrm>
              <a:prstGeom prst="leftBrace">
                <a:avLst>
                  <a:gd name="adj1" fmla="val 47950"/>
                  <a:gd name="adj2" fmla="val 50000"/>
                </a:avLst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33" name="テキスト ボックス 32"/>
              <p:cNvSpPr txBox="1"/>
              <p:nvPr/>
            </p:nvSpPr>
            <p:spPr>
              <a:xfrm>
                <a:off x="7166857" y="4853279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離心率上昇</a:t>
                </a:r>
                <a:endParaRPr kumimoji="1" lang="ja-JP" altLang="en-US" sz="2400" dirty="0"/>
              </a:p>
            </p:txBody>
          </p:sp>
          <p:sp>
            <p:nvSpPr>
              <p:cNvPr id="34" name="テキスト ボックス 33"/>
              <p:cNvSpPr txBox="1"/>
              <p:nvPr/>
            </p:nvSpPr>
            <p:spPr>
              <a:xfrm>
                <a:off x="7166857" y="5604127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傾斜角上昇</a:t>
                </a:r>
                <a:endParaRPr kumimoji="1" lang="ja-JP" altLang="en-US" sz="2400" dirty="0"/>
              </a:p>
            </p:txBody>
          </p:sp>
        </p:grpSp>
        <p:sp>
          <p:nvSpPr>
            <p:cNvPr id="37" name="角丸四角形 36"/>
            <p:cNvSpPr/>
            <p:nvPr/>
          </p:nvSpPr>
          <p:spPr>
            <a:xfrm>
              <a:off x="7282302" y="4755393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8" name="角丸四角形 37"/>
            <p:cNvSpPr/>
            <p:nvPr/>
          </p:nvSpPr>
          <p:spPr>
            <a:xfrm>
              <a:off x="7282302" y="5541151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9" name="テキスト ボックス 18"/>
          <p:cNvSpPr txBox="1"/>
          <p:nvPr/>
        </p:nvSpPr>
        <p:spPr>
          <a:xfrm>
            <a:off x="7878218" y="1172178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点と点</a:t>
            </a:r>
            <a:endParaRPr kumimoji="1" lang="ja-JP" altLang="en-US" sz="2400" dirty="0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6417939" y="3996881"/>
            <a:ext cx="2326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輪ゴムと輪ゴム</a:t>
            </a:r>
            <a:endParaRPr kumimoji="1" lang="ja-JP" altLang="en-US" sz="2400" dirty="0"/>
          </a:p>
        </p:txBody>
      </p:sp>
      <p:pic>
        <p:nvPicPr>
          <p:cNvPr id="25" name="図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553" y="2500963"/>
            <a:ext cx="3659505" cy="485775"/>
          </a:xfrm>
          <a:prstGeom prst="rect">
            <a:avLst/>
          </a:prstGeom>
        </p:spPr>
      </p:pic>
      <p:sp>
        <p:nvSpPr>
          <p:cNvPr id="26" name="テキスト ボックス 25"/>
          <p:cNvSpPr txBox="1"/>
          <p:nvPr/>
        </p:nvSpPr>
        <p:spPr>
          <a:xfrm>
            <a:off x="2720396" y="6077341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軌道の相対関係が変わらない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74778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平均運動共鳴の幾何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9</a:t>
            </a:fld>
            <a:endParaRPr lang="en-US"/>
          </a:p>
        </p:txBody>
      </p:sp>
      <p:pic>
        <p:nvPicPr>
          <p:cNvPr id="8" name="図 7" descr="sec8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60" y="2034116"/>
            <a:ext cx="8251005" cy="1611185"/>
          </a:xfrm>
          <a:prstGeom prst="rect">
            <a:avLst/>
          </a:prstGeom>
          <a:ln>
            <a:solidFill>
              <a:srgbClr val="31859C"/>
            </a:solidFill>
          </a:ln>
        </p:spPr>
      </p:pic>
      <p:pic>
        <p:nvPicPr>
          <p:cNvPr id="9" name="図 8" descr="sec8_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973" y="4383059"/>
            <a:ext cx="8262345" cy="166864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0" name="テキスト ボックス 9"/>
          <p:cNvSpPr txBox="1"/>
          <p:nvPr/>
        </p:nvSpPr>
        <p:spPr>
          <a:xfrm>
            <a:off x="3345033" y="6204084"/>
            <a:ext cx="5798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Murray &amp; Dermott 1999, Solar System Dynamics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89160" y="1565326"/>
            <a:ext cx="4814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31859C"/>
                </a:solidFill>
              </a:rPr>
              <a:t>近日点</a:t>
            </a:r>
            <a:r>
              <a:rPr kumimoji="1" lang="ja-JP" altLang="en-US" sz="2400" dirty="0" smtClean="0"/>
              <a:t>にきたときに惑星に最接近</a:t>
            </a:r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89160" y="392139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FF0000"/>
                </a:solidFill>
              </a:rPr>
              <a:t>遠日点</a:t>
            </a:r>
            <a:endParaRPr kumimoji="1" lang="ja-JP" altLang="en-US" sz="24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89160" y="1012941"/>
            <a:ext cx="4339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>
                <a:latin typeface="+mn-ea"/>
              </a:rPr>
              <a:t>例）</a:t>
            </a:r>
            <a:r>
              <a:rPr kumimoji="1" lang="en-US" altLang="ja-JP" sz="2800" dirty="0" smtClean="0">
                <a:latin typeface="+mn-ea"/>
              </a:rPr>
              <a:t>2</a:t>
            </a:r>
            <a:r>
              <a:rPr kumimoji="1" lang="en-US" altLang="ja-JP" sz="2800" dirty="0">
                <a:latin typeface="+mn-ea"/>
              </a:rPr>
              <a:t>:1</a:t>
            </a:r>
            <a:r>
              <a:rPr kumimoji="1" lang="ja-JP" altLang="en-US" sz="2800" dirty="0">
                <a:latin typeface="+mn-ea"/>
              </a:rPr>
              <a:t>共鳴にある</a:t>
            </a:r>
            <a:r>
              <a:rPr kumimoji="1" lang="ja-JP" altLang="en-US" sz="2800" dirty="0"/>
              <a:t>小天体</a:t>
            </a:r>
          </a:p>
        </p:txBody>
      </p:sp>
    </p:spTree>
    <p:extLst>
      <p:ext uri="{BB962C8B-B14F-4D97-AF65-F5344CB8AC3E}">
        <p14:creationId xmlns:p14="http://schemas.microsoft.com/office/powerpoint/2010/main" val="3967943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トワイライト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3572</TotalTime>
  <Words>870</Words>
  <Application>Microsoft Macintosh PowerPoint</Application>
  <PresentationFormat>画面に合わせる (4:3)</PresentationFormat>
  <Paragraphs>193</Paragraphs>
  <Slides>32</Slides>
  <Notes>0</Notes>
  <HiddenSlides>0</HiddenSlides>
  <MMClips>3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32</vt:i4>
      </vt:variant>
    </vt:vector>
  </HeadingPairs>
  <TitlesOfParts>
    <vt:vector size="33" baseType="lpstr">
      <vt:lpstr>Office Theme</vt:lpstr>
      <vt:lpstr>巨大惑星の移動に伴う 小天体の力学的進化</vt:lpstr>
      <vt:lpstr>目次</vt:lpstr>
      <vt:lpstr>背景</vt:lpstr>
      <vt:lpstr>巨大惑星移動の痕跡</vt:lpstr>
      <vt:lpstr>目次</vt:lpstr>
      <vt:lpstr>軌道を決定する変数：軌道要素</vt:lpstr>
      <vt:lpstr>多体問題の力学の扱い方：摂動</vt:lpstr>
      <vt:lpstr>２種類の重要な共鳴</vt:lpstr>
      <vt:lpstr>平均運動共鳴の幾何</vt:lpstr>
      <vt:lpstr>永年共鳴の位置</vt:lpstr>
      <vt:lpstr>目次</vt:lpstr>
      <vt:lpstr>目的に合わせた数値計算</vt:lpstr>
      <vt:lpstr>数値計算の方法</vt:lpstr>
      <vt:lpstr>計算結果：重力相互作用</vt:lpstr>
      <vt:lpstr>計算結果：永年共鳴の移動</vt:lpstr>
      <vt:lpstr>計算結果：小天体の捕獲</vt:lpstr>
      <vt:lpstr>計算結果：永年共鳴通過の効果</vt:lpstr>
      <vt:lpstr>目次</vt:lpstr>
      <vt:lpstr>今後の課題</vt:lpstr>
      <vt:lpstr>まとめ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軌道長半径（ａ）</vt:lpstr>
      <vt:lpstr>離心率（ｅ）</vt:lpstr>
      <vt:lpstr>軌道傾斜角（Ｉ）</vt:lpstr>
      <vt:lpstr>昇交点経度（Ω）</vt:lpstr>
      <vt:lpstr>近日点引数（ω）</vt:lpstr>
      <vt:lpstr>近日点経度（Ω＋ω）</vt:lpstr>
      <vt:lpstr>計算結果：小天体の捕獲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巨大惑星の移動に伴う小天体の力学的進化</dc:title>
  <dc:subject/>
  <dc:creator>磯谷</dc:creator>
  <cp:keywords/>
  <dc:description/>
  <cp:lastModifiedBy>Isoya Kazuhide</cp:lastModifiedBy>
  <cp:revision>649</cp:revision>
  <dcterms:created xsi:type="dcterms:W3CDTF">2010-04-12T23:12:02Z</dcterms:created>
  <dcterms:modified xsi:type="dcterms:W3CDTF">2017-02-08T09:11:16Z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